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9" r:id="rId2"/>
    <p:sldId id="260" r:id="rId3"/>
    <p:sldId id="292" r:id="rId4"/>
    <p:sldId id="296" r:id="rId5"/>
    <p:sldId id="263" r:id="rId6"/>
    <p:sldId id="290" r:id="rId7"/>
    <p:sldId id="264" r:id="rId8"/>
    <p:sldId id="306" r:id="rId9"/>
    <p:sldId id="307" r:id="rId10"/>
    <p:sldId id="308" r:id="rId11"/>
    <p:sldId id="310" r:id="rId12"/>
    <p:sldId id="309" r:id="rId13"/>
    <p:sldId id="311" r:id="rId14"/>
    <p:sldId id="312" r:id="rId15"/>
    <p:sldId id="265" r:id="rId16"/>
    <p:sldId id="284" r:id="rId17"/>
    <p:sldId id="285" r:id="rId18"/>
    <p:sldId id="286" r:id="rId19"/>
    <p:sldId id="287" r:id="rId20"/>
    <p:sldId id="289" r:id="rId21"/>
    <p:sldId id="288" r:id="rId22"/>
    <p:sldId id="268" r:id="rId23"/>
    <p:sldId id="297" r:id="rId24"/>
    <p:sldId id="298" r:id="rId25"/>
    <p:sldId id="295" r:id="rId26"/>
    <p:sldId id="299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130" d="100"/>
          <a:sy n="130" d="100"/>
        </p:scale>
        <p:origin x="-72" y="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layout/>
      <c:txPr>
        <a:bodyPr/>
        <a:lstStyle/>
        <a:p>
          <a:pPr>
            <a:defRPr sz="120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24716049382716054"/>
          <c:y val="0.25644338153965945"/>
          <c:w val="0.43133262856031884"/>
          <c:h val="0.5918343989631376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населения (среднегодовая), тыс. человек</c:v>
                </c:pt>
              </c:strCache>
            </c:strRef>
          </c:tx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2026 прогноз</c:v>
                </c:pt>
                <c:pt idx="1">
                  <c:v>2025 прогноз</c:v>
                </c:pt>
                <c:pt idx="2">
                  <c:v>2024 прогноз</c:v>
                </c:pt>
                <c:pt idx="3">
                  <c:v>2023 оценка</c:v>
                </c:pt>
                <c:pt idx="4">
                  <c:v>2022 отчет</c:v>
                </c:pt>
                <c:pt idx="5">
                  <c:v>2021 отчет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9.65</c:v>
                </c:pt>
                <c:pt idx="1">
                  <c:v>9.94</c:v>
                </c:pt>
                <c:pt idx="2">
                  <c:v>10.229999999999999</c:v>
                </c:pt>
                <c:pt idx="3">
                  <c:v>10.53</c:v>
                </c:pt>
                <c:pt idx="4">
                  <c:v>11.2</c:v>
                </c:pt>
                <c:pt idx="5">
                  <c:v>11.89</c:v>
                </c:pt>
              </c:numCache>
            </c:numRef>
          </c:val>
        </c:ser>
        <c:axId val="168539648"/>
        <c:axId val="168541184"/>
      </c:barChart>
      <c:catAx>
        <c:axId val="168539648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68541184"/>
        <c:crosses val="autoZero"/>
        <c:auto val="1"/>
        <c:lblAlgn val="ctr"/>
        <c:lblOffset val="100"/>
      </c:catAx>
      <c:valAx>
        <c:axId val="168541184"/>
        <c:scaling>
          <c:orientation val="minMax"/>
        </c:scaling>
        <c:axPos val="b"/>
        <c:majorGridlines/>
        <c:min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6853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2457014731803"/>
          <c:y val="0.28171449368683332"/>
          <c:w val="0.32661334800099528"/>
          <c:h val="0.33525091929244666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16E-2"/>
                  <c:y val="-2.6715367551441948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2667217581193777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42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69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7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95619725.489999995</c:v>
                </c:pt>
                <c:pt idx="1">
                  <c:v>1149580.78</c:v>
                </c:pt>
                <c:pt idx="2" formatCode="0.00">
                  <c:v>1364678</c:v>
                </c:pt>
                <c:pt idx="3">
                  <c:v>35293033.25</c:v>
                </c:pt>
                <c:pt idx="4" formatCode="0.00">
                  <c:v>10645265.5</c:v>
                </c:pt>
                <c:pt idx="5" formatCode="0.00">
                  <c:v>1923149.1</c:v>
                </c:pt>
                <c:pt idx="6" formatCode="0.00">
                  <c:v>508781689.62</c:v>
                </c:pt>
                <c:pt idx="7" formatCode="0.00">
                  <c:v>84091903.700000003</c:v>
                </c:pt>
                <c:pt idx="8">
                  <c:v>16201948.880000006</c:v>
                </c:pt>
                <c:pt idx="9" formatCode="0.00">
                  <c:v>367000</c:v>
                </c:pt>
                <c:pt idx="10">
                  <c:v>304938.55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191"/>
          <c:y val="5.635699533389435E-2"/>
          <c:w val="0.3609526835219149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2417940656510516E-2"/>
                  <c:y val="-2.6715367551441948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8250929668264405E-2"/>
                  <c:y val="-0.13114816797980569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6002E-2"/>
                  <c:y val="-2.185821923047505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42"/>
                  <c:y val="5.3430543869043112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704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69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7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95779976.940000027</c:v>
                </c:pt>
                <c:pt idx="1">
                  <c:v>1199138.3600000001</c:v>
                </c:pt>
                <c:pt idx="2" formatCode="0.00">
                  <c:v>0</c:v>
                </c:pt>
                <c:pt idx="3">
                  <c:v>34402253.120000012</c:v>
                </c:pt>
                <c:pt idx="4">
                  <c:v>10377265.5</c:v>
                </c:pt>
                <c:pt idx="5" formatCode="0.00">
                  <c:v>1548000</c:v>
                </c:pt>
                <c:pt idx="6">
                  <c:v>511216547.82999974</c:v>
                </c:pt>
                <c:pt idx="7">
                  <c:v>84078490.859999999</c:v>
                </c:pt>
                <c:pt idx="8">
                  <c:v>15891265.460000006</c:v>
                </c:pt>
                <c:pt idx="9">
                  <c:v>367000</c:v>
                </c:pt>
                <c:pt idx="10">
                  <c:v>1477453.1900000009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191"/>
          <c:y val="5.635699533389435E-2"/>
          <c:w val="0.3609526835219149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/>
              <a:t>Уровень регистрируемой безработицы, </a:t>
            </a:r>
            <a:r>
              <a:rPr lang="ru-RU" sz="1200" dirty="0" smtClean="0"/>
              <a:t>к численности населения в трудоспособном возрасте,</a:t>
            </a:r>
            <a:r>
              <a:rPr lang="ru-RU" sz="1200" baseline="0" dirty="0" smtClean="0"/>
              <a:t> </a:t>
            </a:r>
            <a:r>
              <a:rPr lang="ru-RU" sz="1200" dirty="0" smtClean="0"/>
              <a:t>%</a:t>
            </a:r>
            <a:endParaRPr lang="ru-RU" sz="1200" dirty="0"/>
          </a:p>
        </c:rich>
      </c:tx>
      <c:layout>
        <c:manualLayout>
          <c:xMode val="edge"/>
          <c:yMode val="edge"/>
          <c:x val="8.1942724100959194E-2"/>
          <c:y val="0"/>
        </c:manualLayout>
      </c:layout>
    </c:title>
    <c:plotArea>
      <c:layout>
        <c:manualLayout>
          <c:layoutTarget val="inner"/>
          <c:xMode val="edge"/>
          <c:yMode val="edge"/>
          <c:x val="7.3636482515953464E-2"/>
          <c:y val="0.29876510846022869"/>
          <c:w val="0.57402430987217801"/>
          <c:h val="0.525433794254309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регистрируемой безработицы, %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2021 отчет</c:v>
                </c:pt>
                <c:pt idx="1">
                  <c:v>2022 отчет</c:v>
                </c:pt>
                <c:pt idx="2">
                  <c:v>2023 оценка</c:v>
                </c:pt>
                <c:pt idx="3">
                  <c:v>2024 прогноз</c:v>
                </c:pt>
                <c:pt idx="4">
                  <c:v>2025 прогноз</c:v>
                </c:pt>
                <c:pt idx="5">
                  <c:v>2026 прогноз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2.2999999999999998</c:v>
                </c:pt>
                <c:pt idx="1">
                  <c:v>2.7</c:v>
                </c:pt>
                <c:pt idx="2">
                  <c:v>1.9000000000000001</c:v>
                </c:pt>
                <c:pt idx="3">
                  <c:v>1.9000000000000001</c:v>
                </c:pt>
                <c:pt idx="4">
                  <c:v>1.9000000000000001</c:v>
                </c:pt>
                <c:pt idx="5">
                  <c:v>1.9000000000000001</c:v>
                </c:pt>
              </c:numCache>
            </c:numRef>
          </c:val>
        </c:ser>
        <c:marker val="1"/>
        <c:axId val="176794624"/>
        <c:axId val="176797568"/>
      </c:lineChart>
      <c:catAx>
        <c:axId val="176794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ru-RU"/>
          </a:p>
        </c:txPr>
        <c:crossAx val="176797568"/>
        <c:crosses val="autoZero"/>
        <c:auto val="1"/>
        <c:lblAlgn val="ctr"/>
        <c:lblOffset val="100"/>
      </c:catAx>
      <c:valAx>
        <c:axId val="176797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7679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775201024816109"/>
          <c:y val="0.37651597052064295"/>
          <c:w val="0.2147645699956795"/>
          <c:h val="0.35830388155010995"/>
        </c:manualLayout>
      </c:layout>
      <c:txPr>
        <a:bodyPr/>
        <a:lstStyle/>
        <a:p>
          <a:pPr>
            <a:defRPr sz="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1023E-2"/>
          <c:y val="1.6376355322448711E-3"/>
          <c:w val="0.48753307398498252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910623965758204E-3"/>
                  <c:y val="0.154447853781591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84.45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1.257560076170874E-2"/>
                  <c:y val="-0.1008004472813679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15.55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664996146.24000001</c:v>
                </c:pt>
                <c:pt idx="1">
                  <c:v>122404593.34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19099801814899861"/>
          <c:y val="0.61014742979612768"/>
          <c:w val="0.45401229510162888"/>
          <c:h val="0.38331480754255393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5524198520713121E-2"/>
          <c:y val="0.15682006577846871"/>
          <c:w val="0.49537293509229119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5.6021015678883929E-2"/>
                  <c:y val="-0.18084287801245441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/>
                      <a:t> </a:t>
                    </a:r>
                    <a:r>
                      <a:rPr lang="ru-RU" sz="1400" dirty="0" smtClean="0"/>
                      <a:t>61412747,00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4.1431499596856478E-2"/>
                  <c:y val="-0.1548158586989610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20713396,71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1.0520741249842173E-2"/>
                  <c:y val="-0.1345482758862811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10176450,00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0866321485122595E-2"/>
                  <c:y val="-7.874602927443379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7530847,00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0.12292523751469304"/>
                  <c:y val="0.14197447749154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20422200,00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0.13760157517412888"/>
                  <c:y val="6.239599497265165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</a:t>
                    </a:r>
                    <a:r>
                      <a:rPr lang="ru-RU" sz="1400" baseline="0" dirty="0" smtClean="0"/>
                      <a:t>148952</a:t>
                    </a:r>
                    <a:r>
                      <a:rPr lang="en-US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61412747</c:v>
                </c:pt>
                <c:pt idx="1">
                  <c:v>20713396.710000001</c:v>
                </c:pt>
                <c:pt idx="2" formatCode="#,##0">
                  <c:v>10176450</c:v>
                </c:pt>
                <c:pt idx="3" formatCode="#,##0">
                  <c:v>7530847</c:v>
                </c:pt>
                <c:pt idx="4" formatCode="#,##0">
                  <c:v>20422200</c:v>
                </c:pt>
                <c:pt idx="5" formatCode="0.00">
                  <c:v>2148952.6299999952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55960210217488"/>
          <c:y val="0.22067300881355442"/>
          <c:w val="0.40187805124765491"/>
          <c:h val="0.77900673755987282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1.3821700069108556E-3"/>
          <c:y val="1.8543806284569496E-2"/>
          <c:w val="0.48753307398498241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3178546620715463E-2"/>
                  <c:y val="0.1071105756750821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83.22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3.1530847969126828E-2"/>
                  <c:y val="-7.375030783873934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16.78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_-* #,##0.00\ _₽_-;\-* #,##0.00\ _₽_-;_-* "-"??\ _₽_-;_-@_-</c:formatCode>
                <c:ptCount val="2"/>
                <c:pt idx="0" formatCode="#,##0.00">
                  <c:v>627855686.67999995</c:v>
                </c:pt>
                <c:pt idx="1">
                  <c:v>126596070.7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0703159422478168"/>
          <c:y val="0.61014742979612768"/>
          <c:w val="0.45401229510162888"/>
          <c:h val="0.38331480754255359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"/>
          <c:y val="0.15944277880368771"/>
          <c:w val="0.48779512743872644"/>
          <c:h val="0.77823020151109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3.585160579233141E-2"/>
                  <c:y val="-0.16510659986114076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63806636</a:t>
                    </a:r>
                    <a:r>
                      <a:rPr lang="en-US" sz="1400" dirty="0" smtClean="0"/>
                      <a:t>,05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417479022861528"/>
                  <c:y val="-0.16530671079983664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21178312,07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4.3171700164058475E-3"/>
                  <c:y val="-0.17651168428978378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11971155</a:t>
                    </a:r>
                    <a:r>
                      <a:rPr lang="ru-RU" sz="1400" dirty="0" smtClean="0"/>
                      <a:t>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4.4583403172474764E-2"/>
                  <c:y val="-7.9327775935224502E-3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7088815</a:t>
                    </a:r>
                    <a:r>
                      <a:rPr lang="ru-RU" sz="1400" dirty="0" smtClean="0"/>
                      <a:t>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497873080693413E-2"/>
                  <c:y val="0.1236152798021772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20422200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2.7943434104865401E-2"/>
                  <c:y val="0.11747276198941264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/>
                      <a:t>2128952</a:t>
                    </a:r>
                    <a:r>
                      <a:rPr lang="ru-RU" dirty="0" smtClean="0"/>
                      <a:t>,63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63806636</c:v>
                </c:pt>
                <c:pt idx="1">
                  <c:v>21178312.07</c:v>
                </c:pt>
                <c:pt idx="2" formatCode="#,##0">
                  <c:v>11971155</c:v>
                </c:pt>
                <c:pt idx="3" formatCode="#,##0">
                  <c:v>7088815</c:v>
                </c:pt>
                <c:pt idx="4" formatCode="#,##0">
                  <c:v>20422200</c:v>
                </c:pt>
                <c:pt idx="5" formatCode="0.00">
                  <c:v>2128952.6300000097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812189279346872"/>
          <c:y val="0.18920045251092826"/>
          <c:w val="0.40187805124765463"/>
          <c:h val="0.77900673755987226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90"/>
      <c:perspective val="30"/>
    </c:view3D>
    <c:plotArea>
      <c:layout>
        <c:manualLayout>
          <c:layoutTarget val="inner"/>
          <c:xMode val="edge"/>
          <c:yMode val="edge"/>
          <c:x val="2.0622461297850968E-2"/>
          <c:y val="1.6376355322448677E-3"/>
          <c:w val="0.48753307398498225"/>
          <c:h val="0.80061314820854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4.2937916730948371E-2"/>
                  <c:y val="0.10810338056855329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83.01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dLbl>
              <c:idx val="1"/>
              <c:layout>
                <c:manualLayout>
                  <c:x val="-1.436684165568518E-2"/>
                  <c:y val="-7.08815835890337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600" b="0" i="0" u="none" strike="noStrike" baseline="0" dirty="0" smtClean="0"/>
                      <a:t>16.99</a:t>
                    </a:r>
                    <a:r>
                      <a:rPr lang="ru-RU" sz="1600" dirty="0" smtClean="0"/>
                      <a:t>%</a:t>
                    </a:r>
                    <a:endParaRPr lang="en-US" sz="1600" dirty="0"/>
                  </a:p>
                </c:rich>
              </c:tx>
              <c:spPr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 formatCode="#,##0.00">
                  <c:v>635811534.02999997</c:v>
                </c:pt>
                <c:pt idx="1">
                  <c:v>130117764.11999999</c:v>
                </c:pt>
              </c:numCache>
            </c:numRef>
          </c:val>
        </c:ser>
      </c:pie3DChart>
      <c:spPr>
        <a:noFill/>
        <a:ln w="2539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97" baseline="0"/>
            </a:pPr>
            <a:endParaRPr lang="ru-RU"/>
          </a:p>
        </c:txPr>
      </c:legendEntry>
      <c:layout>
        <c:manualLayout>
          <c:xMode val="edge"/>
          <c:yMode val="edge"/>
          <c:x val="0.28078604417338576"/>
          <c:y val="0.59324125904380365"/>
          <c:w val="0.45401229510162888"/>
          <c:h val="0.38331480754255326"/>
        </c:manualLayout>
      </c:layout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1.1098331939815161E-3"/>
          <c:y val="0.15682006577846871"/>
          <c:w val="0.49537293509229119"/>
          <c:h val="0.78872102185320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3"/>
            <c:explosion val="11"/>
          </c:dPt>
          <c:dPt>
            <c:idx val="4"/>
            <c:explosion val="50"/>
          </c:dPt>
          <c:dLbls>
            <c:dLbl>
              <c:idx val="0"/>
              <c:layout>
                <c:manualLayout>
                  <c:x val="4.6545776968707785E-2"/>
                  <c:y val="-0.1467476086846082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66035399</a:t>
                    </a:r>
                    <a:r>
                      <a:rPr lang="en-US" sz="1400" dirty="0" smtClean="0"/>
                      <a:t>,0</a:t>
                    </a:r>
                    <a:r>
                      <a:rPr lang="ru-RU" sz="1400" dirty="0" smtClean="0"/>
                      <a:t>0</a:t>
                    </a:r>
                    <a:r>
                      <a:rPr lang="en-US" sz="1400" dirty="0" smtClean="0"/>
                      <a:t>   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5014628134551591"/>
                  <c:y val="-0.11809787634589575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 dirty="0" smtClean="0"/>
                      <a:t>21711053,12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1794356737076678E-2"/>
                  <c:y val="-0.1397937019367187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latin typeface="+mn-lt"/>
                      </a:rPr>
                      <a:t>12821107,00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942157014819272E-2"/>
                  <c:y val="-2.366905574483603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 smtClean="0">
                        <a:latin typeface="+mn-lt"/>
                      </a:rPr>
                      <a:t>7088815,00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2.9481183892533201E-2"/>
                  <c:y val="0.152465123079585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20422200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3.3865697875145206E-2"/>
                  <c:y val="0.12796382060312486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>
                    <a:latin typeface="+mn-lt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 на нефтепродукты</c:v>
                </c:pt>
                <c:pt idx="2">
                  <c:v>На совокупный доход</c:v>
                </c:pt>
                <c:pt idx="3">
                  <c:v>От использования имущества</c:v>
                </c:pt>
                <c:pt idx="4">
                  <c:v>Налоги на имущество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 formatCode="0.00">
                  <c:v>66035399</c:v>
                </c:pt>
                <c:pt idx="1">
                  <c:v>21711053.120000001</c:v>
                </c:pt>
                <c:pt idx="2" formatCode="#,##0">
                  <c:v>12821107</c:v>
                </c:pt>
                <c:pt idx="3" formatCode="#,##0">
                  <c:v>7088815</c:v>
                </c:pt>
                <c:pt idx="4" formatCode="#,##0">
                  <c:v>20422200</c:v>
                </c:pt>
                <c:pt idx="5" formatCode="0.00">
                  <c:v>2039190</c:v>
                </c:pt>
              </c:numCache>
            </c:numRef>
          </c:val>
        </c:ser>
      </c:pie3DChart>
      <c:spPr>
        <a:noFill/>
        <a:ln w="25379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27" kern="700" spc="-100" baseline="30000"/>
            </a:pPr>
            <a:endParaRPr lang="ru-RU"/>
          </a:p>
        </c:txPr>
      </c:legendEntry>
      <c:layout>
        <c:manualLayout>
          <c:xMode val="edge"/>
          <c:yMode val="edge"/>
          <c:x val="0.59559604114724785"/>
          <c:y val="0.17346417435961403"/>
          <c:w val="0.40187805124765491"/>
          <c:h val="0.77900673755987282"/>
        </c:manualLayout>
      </c:layout>
      <c:txPr>
        <a:bodyPr/>
        <a:lstStyle/>
        <a:p>
          <a:pPr>
            <a:defRPr kern="700" spc="-100" baseline="30000"/>
          </a:pPr>
          <a:endParaRPr lang="ru-RU"/>
        </a:p>
      </c:txPr>
    </c:legend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6562323108697324"/>
          <c:w val="0.51437761978152019"/>
          <c:h val="0.5089350187409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37515494471073E-2"/>
                  <c:y val="-3.6430046661057189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7.0835054941230449E-3"/>
                  <c:y val="-0.1311481679798057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3.1167424174141343E-2"/>
                  <c:y val="-5.1002065325479976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3.2584125272965989E-2"/>
                  <c:y val="-2.1858219230475047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1.275030988942146E-2"/>
                  <c:y val="-1.214334888701904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1.275030988942146E-2"/>
                  <c:y val="1.457201866442290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0.22242207251546336"/>
                  <c:y val="5.3430543869043105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-3.7340448221917441E-2"/>
                  <c:y val="-9.7146791096152686E-3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-0.10483588131302092"/>
                  <c:y val="-6.8002753767306703E-2"/>
                </c:manualLayout>
              </c:layout>
              <c:dLblPos val="bestFit"/>
              <c:showVal val="1"/>
            </c:dLbl>
            <c:dLbl>
              <c:idx val="9"/>
              <c:layout>
                <c:manualLayout>
                  <c:x val="-2.1250516482369152E-2"/>
                  <c:y val="-9.9721754761722667E-2"/>
                </c:manualLayout>
              </c:layout>
              <c:dLblPos val="bestFit"/>
              <c:showVal val="1"/>
            </c:dLbl>
            <c:dLbl>
              <c:idx val="10"/>
              <c:layout>
                <c:manualLayout>
                  <c:x val="0.10766928351067023"/>
                  <c:y val="-8.2574772431729546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ОБСУЖИВАНИЕ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 formatCode="0.00">
                  <c:v>124723400.86999999</c:v>
                </c:pt>
                <c:pt idx="1">
                  <c:v>1107362.3400000001</c:v>
                </c:pt>
                <c:pt idx="2" formatCode="0.00">
                  <c:v>1364678</c:v>
                </c:pt>
                <c:pt idx="3">
                  <c:v>35146007.890000001</c:v>
                </c:pt>
                <c:pt idx="4">
                  <c:v>31251327.629999999</c:v>
                </c:pt>
                <c:pt idx="5">
                  <c:v>2523149.1</c:v>
                </c:pt>
                <c:pt idx="6">
                  <c:v>499629976.89999974</c:v>
                </c:pt>
                <c:pt idx="7">
                  <c:v>84403573.700000003</c:v>
                </c:pt>
                <c:pt idx="8">
                  <c:v>16352123.369999999</c:v>
                </c:pt>
                <c:pt idx="9">
                  <c:v>367000</c:v>
                </c:pt>
                <c:pt idx="10">
                  <c:v>1568606.6800000009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3763061537926158"/>
          <c:y val="5.6356995333894336E-2"/>
          <c:w val="0.36095268352191473"/>
          <c:h val="0.90233152298630759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2024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-792088" y="0"/>
          <a:ext cx="3960439" cy="322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eaLnBrk="1" hangingPunct="1"/>
          <a:r>
            <a:rPr lang="ru-RU" dirty="0" smtClean="0"/>
            <a:t>Доходы  округа в 2025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0.0858</cdr:y>
    </cdr:to>
    <cdr:sp macro="" textlink="">
      <cdr:nvSpPr>
        <cdr:cNvPr id="2" name="Текст 20"/>
        <cdr:cNvSpPr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4040188" cy="3222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="horz" wrap="square" lIns="91440" tIns="45720" rIns="91440" bIns="45720" numCol="1" anchor="b" anchorCtr="0" compatLnSpc="1">
          <a:prstTxWarp prst="textNoShape">
            <a:avLst/>
          </a:prstTxWarp>
        </a:bodyPr>
        <a:lstStyle xmlns:a="http://schemas.openxmlformats.org/drawingml/2006/main">
          <a:lvl1pPr marL="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400" b="1" kern="1200">
              <a:solidFill>
                <a:sysClr val="windowText" lastClr="000000"/>
              </a:solidFill>
              <a:latin typeface="Calibri"/>
            </a:defRPr>
          </a:lvl1pPr>
          <a:lvl2pPr marL="4572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2000" b="1" kern="1200">
              <a:solidFill>
                <a:sysClr val="windowText" lastClr="000000"/>
              </a:solidFill>
              <a:latin typeface="Calibri"/>
            </a:defRPr>
          </a:lvl2pPr>
          <a:lvl3pPr marL="9144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800" b="1" kern="1200">
              <a:solidFill>
                <a:sysClr val="windowText" lastClr="000000"/>
              </a:solidFill>
              <a:latin typeface="Calibri"/>
            </a:defRPr>
          </a:lvl3pPr>
          <a:lvl4pPr marL="13716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4pPr>
          <a:lvl5pPr marL="1828800" indent="0" algn="l" rtl="0" eaLnBrk="0" fontAlgn="base" hangingPunct="0">
            <a:spcBef>
              <a:spcPct val="20000"/>
            </a:spcBef>
            <a:spcAft>
              <a:spcPct val="0"/>
            </a:spcAft>
            <a:buFont typeface="Arial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5pPr>
          <a:lvl6pPr marL="22860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6pPr>
          <a:lvl7pPr marL="27432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7pPr>
          <a:lvl8pPr marL="32004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8pPr>
          <a:lvl9pPr marL="3657600" indent="0" algn="l" defTabSz="914400" rtl="0" eaLnBrk="1" latinLnBrk="0" hangingPunct="1">
            <a:spcBef>
              <a:spcPct val="20000"/>
            </a:spcBef>
            <a:buFont typeface="Arial" pitchFamily="34" charset="0"/>
            <a:buNone/>
            <a:defRPr sz="1600" b="1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 eaLnBrk="1" hangingPunct="1"/>
          <a:r>
            <a:rPr lang="ru-RU" dirty="0" smtClean="0"/>
            <a:t>Доходы  округа в 2026</a:t>
          </a:r>
          <a:r>
            <a:rPr lang="en-US" dirty="0" smtClean="0"/>
            <a:t> </a:t>
          </a:r>
          <a:r>
            <a:rPr lang="ru-RU" dirty="0" smtClean="0"/>
            <a:t>году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9A1D-B2DD-4A34-AE36-375EBCD204EA}" type="datetimeFigureOut">
              <a:rPr lang="ru-RU" smtClean="0"/>
              <a:pPr/>
              <a:t>24.04.2024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85D7-CEDA-48C0-9957-432FAD70A1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485D7-CEDA-48C0-9957-432FAD70A13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2508FA-A7F2-4CBA-B43D-E14D20264F10}" type="datetime1">
              <a:rPr lang="fr-FR" smtClean="0"/>
              <a:pPr>
                <a:defRPr/>
              </a:pPr>
              <a:t>24/04/2024</a:t>
            </a:fld>
            <a:endParaRPr lang="fr-FR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8F60367-8699-4148-A984-B05C0721295E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3848" y="260648"/>
            <a:ext cx="5511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Подготовлено: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Финансовое управление  Шенкурского муниципального округа Архангельской области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Символ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85728"/>
            <a:ext cx="2304256" cy="30963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143240" y="2428868"/>
            <a:ext cx="5500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 Шенкурского муниципального округа Архангельской области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4542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Бюджетная и налоговая политика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395536" y="1714488"/>
            <a:ext cx="8229600" cy="4284823"/>
          </a:xfrm>
        </p:spPr>
        <p:txBody>
          <a:bodyPr>
            <a:noAutofit/>
          </a:bodyPr>
          <a:lstStyle/>
          <a:p>
            <a:pPr lvl="0" algn="ctr"/>
            <a:r>
              <a:rPr lang="en-US" sz="900" b="1" dirty="0" smtClean="0"/>
              <a:t>I. </a:t>
            </a:r>
            <a:r>
              <a:rPr lang="ru-RU" sz="900" b="1" dirty="0" smtClean="0"/>
              <a:t>Цели и задачи бюджетной и налоговой политики </a:t>
            </a:r>
            <a:endParaRPr lang="ru-RU" sz="900" dirty="0" smtClean="0"/>
          </a:p>
          <a:p>
            <a:pPr algn="just"/>
            <a:r>
              <a:rPr lang="ru-RU" sz="900" dirty="0" smtClean="0"/>
              <a:t>Основные направления бюджетной и налоговой политики Шенкурского муниципального округа Архангельской области на 2024 год и на плановый период 2025  и 2026  годов (далее – бюджетная и налоговая политика) разработаны в соответствии с Бюджетным кодексом Российской Федерации  и  решением Собрания депутатов Шенкурского муниципального округа Архангельской области от 28 октября 2022 года № 15 «О бюджетном процессе в Шенкурском муниципальном округе Архангельской области».</a:t>
            </a:r>
          </a:p>
          <a:p>
            <a:pPr algn="just"/>
            <a:r>
              <a:rPr lang="ru-RU" sz="900" dirty="0" smtClean="0"/>
              <a:t>Бюджетная и налоговая политика в предстоящем периоде сохранит преемственность приоритетов предыдущих бюджетных циклов и </a:t>
            </a:r>
            <a:r>
              <a:rPr lang="ru-RU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будет</a:t>
            </a:r>
            <a:r>
              <a:rPr lang="ru-RU" sz="900" dirty="0" smtClean="0"/>
              <a:t> </a:t>
            </a:r>
            <a:r>
              <a:rPr lang="ru-RU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нацелена на обеспечение устойчивого социально-экономического развития Шенкурского муниципального округа Архангельской области (далее – округ), в том числе за счет достижения целей и решения ключевых задач, установленных указами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от 21 июля 2020 года № 474 «О национальных целях развития Российской Федерации на период до 2030 года» и программными документами.</a:t>
            </a:r>
            <a:endParaRPr lang="ru-RU" sz="900" dirty="0" smtClean="0"/>
          </a:p>
          <a:p>
            <a:pPr algn="just"/>
            <a:r>
              <a:rPr lang="ru-RU" sz="900" dirty="0" smtClean="0"/>
              <a:t>Необходимым условием решения поставленных задач является реализация мер по обеспечению устойчивости и сбалансированности бюджетной системы, повышению эффективности бюджетных расходов, обеспечению экономического роста. </a:t>
            </a:r>
          </a:p>
          <a:p>
            <a:pPr algn="just" hangingPunct="0"/>
            <a:r>
              <a:rPr lang="ru-RU" sz="900" dirty="0" smtClean="0"/>
              <a:t>В этих целях </a:t>
            </a:r>
            <a:r>
              <a:rPr lang="ru-RU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будет продолжено применение мер, направленных </a:t>
            </a:r>
            <a:br>
              <a:rPr lang="ru-RU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развитие доходной базы округа</a:t>
            </a:r>
            <a:r>
              <a:rPr lang="ru-RU" sz="900" dirty="0" smtClean="0"/>
              <a:t>, повышение устойчивости экономики и стимулирование инвестиционной активности, концентрацию имеющихся ресурсов на приоритетных направлениях социально-экономического развития округа, обеспечение соответствия объема расходных обязательств округа имеющимся финансовым источникам с учетом соблюдения ограничений в отношении уровня муниципального долга округа и дефицита бюджета Шенкурского муниципального округа Архангельской области (далее – бюджет округа).</a:t>
            </a:r>
          </a:p>
          <a:p>
            <a:pPr algn="just" hangingPunct="0"/>
            <a:r>
              <a:rPr lang="ru-RU" sz="900" dirty="0" smtClean="0"/>
              <a:t>В соответствии с общими требованиями к методике прогнозирования поступлений доходов в бюджеты бюджетной системы Российской Федерации, утвержденными постановлением Правительства Российской Федерации от 23 июня 2016 года № 574, при бюджетном планировании используется базовый вариант прогноза социально-экономического развития округа.</a:t>
            </a:r>
          </a:p>
          <a:p>
            <a:pPr algn="just" hangingPunct="0"/>
            <a:r>
              <a:rPr lang="ru-RU" sz="900" dirty="0" smtClean="0"/>
              <a:t>Осуществляется реализация муниципальных программ округа с учетом </a:t>
            </a:r>
            <a:r>
              <a:rPr lang="ru-RU" sz="900" dirty="0" err="1" smtClean="0"/>
              <a:t>приоритизации</a:t>
            </a:r>
            <a:r>
              <a:rPr lang="ru-RU" sz="900" dirty="0" smtClean="0"/>
              <a:t> финансирования мероприятий и обеспечения реалистичности принятых расходных обязательств.</a:t>
            </a:r>
          </a:p>
          <a:p>
            <a:pPr algn="just" hangingPunct="0"/>
            <a:r>
              <a:rPr lang="ru-RU" sz="900" dirty="0" smtClean="0"/>
              <a:t>Дальнейшие меры по совершенствованию системы муниципальных программ округа должны учитывать необходимость взаимосвязи с разрабатываемыми программами развития Архангельской области. </a:t>
            </a:r>
          </a:p>
          <a:p>
            <a:pPr>
              <a:buNone/>
            </a:pPr>
            <a:endParaRPr lang="ru-RU" sz="9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16684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292935"/>
          </a:xfrm>
        </p:spPr>
        <p:txBody>
          <a:bodyPr>
            <a:normAutofit fontScale="32500" lnSpcReduction="20000"/>
          </a:bodyPr>
          <a:lstStyle/>
          <a:p>
            <a:pPr algn="just" hangingPunct="0"/>
            <a:r>
              <a:rPr lang="ru-RU" sz="2800" dirty="0" smtClean="0"/>
              <a:t>Исполнительным органам местного самоуправления округа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необходимо продолжить реализацию следующих задач: </a:t>
            </a:r>
            <a:endParaRPr lang="ru-RU" sz="2800" dirty="0" smtClean="0"/>
          </a:p>
          <a:p>
            <a:pPr algn="just" hangingPunct="0"/>
            <a:r>
              <a:rPr lang="ru-RU" sz="2800" dirty="0" smtClean="0"/>
              <a:t>обеспечение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роста налоговых и неналоговых доходов</a:t>
            </a:r>
            <a:r>
              <a:rPr lang="ru-RU" sz="2800" dirty="0" smtClean="0"/>
              <a:t> бюджета округа, в том числе за счет совершенствования налогового законодательства Архангельской области, сохранения и развития налогооблагаемой базы, улучшения качества администрирования доходов, легализации «теневой» заработной платы;</a:t>
            </a:r>
          </a:p>
          <a:p>
            <a:pPr algn="just" hangingPunct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ответственной бюджетной политики</a:t>
            </a:r>
            <a:r>
              <a:rPr lang="ru-RU" sz="2800" dirty="0" smtClean="0"/>
              <a:t>, в том числе за счет обеспечения эффективного и рационального использования имеющихся финансовых ресурсов, ответственного подхода к принятию новых расходных обязательств с учетом ограниченных финансовых возможностей бюджета округа;</a:t>
            </a:r>
          </a:p>
          <a:p>
            <a:pPr algn="just" hangingPunct="0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финансовое обеспечение принятых расходных обязательств</a:t>
            </a:r>
            <a:r>
              <a:rPr lang="ru-RU" sz="2800" dirty="0" smtClean="0"/>
              <a:t> с учетом мероприятий по их оптимизации, сокращению неэффективных и необоснованных расходов бюджета округа,  концентрации имеющихся ресурсов на приоритетных направлениях социально-экономического развития округа, недопущение установления и исполнения расходных обязательств, не относящихся к полномочиям органов местного самоуправления округа;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своевременное исполнение расходных обязательств</a:t>
            </a:r>
            <a:r>
              <a:rPr lang="ru-RU" sz="2800" dirty="0" smtClean="0"/>
              <a:t>, недопущение возникновения просроченной кредиторской задолженности округа по первоочередным расходам;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улучшение инвестиционного климата в округе</a:t>
            </a:r>
            <a:r>
              <a:rPr lang="ru-RU" sz="2800" dirty="0" smtClean="0"/>
              <a:t>, снижения административных барьеров, развития государственно-частного партнерства, создание иных благоприятных условий для деятельности хозяйствующих субъектов;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взвешенной долговой политики</a:t>
            </a:r>
            <a:r>
              <a:rPr lang="ru-RU" sz="2800" dirty="0" smtClean="0"/>
              <a:t>, в том числе за счет реализации комплекса мер, направленных на обеспечение потребности округа в заемном финансировании, своевременное исполнение муниципальных долговых обязательств при минимизации расходов на их обслуживание, поддержание объема и структуры обязательств, исключающих их неисполнение;</a:t>
            </a:r>
          </a:p>
          <a:p>
            <a:pPr algn="just"/>
            <a:r>
              <a:rPr lang="ru-RU" sz="2800" dirty="0" smtClean="0"/>
              <a:t> 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внедрение проектных принципов управления </a:t>
            </a:r>
            <a:r>
              <a:rPr lang="ru-RU" sz="2800" dirty="0" smtClean="0"/>
              <a:t>в деятельность органов местного самоуправления округа;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совершенствование межбюджетных отношений</a:t>
            </a:r>
            <a:r>
              <a:rPr lang="ru-RU" sz="2800" dirty="0" smtClean="0"/>
              <a:t>, в том числе в связи с изменениями законодательства в сферах межбюджетных отношений и организации местного самоуправления; 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обеспечение прозрачности и открытости муниципальных финансов</a:t>
            </a:r>
            <a:r>
              <a:rPr lang="ru-RU" sz="2800" dirty="0" smtClean="0"/>
              <a:t>, в том числе за счет регулярной публикации на официальных сайтах и страницах актуальной информации, связанной с формированием и исполнением бюджета округа, представления и регулярной актуализации материалов на едином портале бюджетной системы Российской Федерации и официальном сайте для размещения информации о деятельности государственных и муниципальных учреждений;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повышение эффективности процессов планирования и исполнения бюджета округа</a:t>
            </a:r>
            <a:r>
              <a:rPr lang="ru-RU" sz="2800" dirty="0" smtClean="0"/>
              <a:t>, в том числе за счет проведения мониторинга качества финансового менеджмента, совершенствования системы обоснования бюджетных ассигнований; </a:t>
            </a:r>
          </a:p>
          <a:p>
            <a:pPr algn="just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исполнение обязательств округа по соблюдению установленных Правительством Архангельской области нормативов формирования расходов на содержание органов местного самоуправления.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II. Приоритеты в сфере формирования доходного потенциала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65012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Приоритеты налоговой политики  направлены на привлечение инвестиций в экономику округа </a:t>
            </a:r>
            <a:r>
              <a:rPr lang="ru-RU" sz="1900" dirty="0" smtClean="0"/>
              <a:t>за счет создания благоприятных условий для деятельности хозяйствующих субъектов.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Налоговая политика должна быть нацелена на увеличение доходного потенциала бюджета округа</a:t>
            </a:r>
            <a:r>
              <a:rPr lang="ru-RU" sz="1900" dirty="0" smtClean="0"/>
              <a:t>, сохранение социальной и финансовой стабильности, создание условий для устойчивого социально-экономического развития округа и строиться с учетом изменений законодательства Российской Федерации при  активизации работы органов местного самоуправления округа по изысканию дополнительных источников доходов бюджета округа.</a:t>
            </a:r>
          </a:p>
          <a:p>
            <a:pPr algn="just"/>
            <a:r>
              <a:rPr lang="ru-RU" sz="1900" dirty="0" smtClean="0"/>
              <a:t>Достижению целей должны способствовать следующие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основные направления</a:t>
            </a:r>
            <a:r>
              <a:rPr lang="ru-RU" sz="1900" dirty="0" smtClean="0"/>
              <a:t>:</a:t>
            </a:r>
          </a:p>
          <a:p>
            <a:pPr algn="just"/>
            <a:r>
              <a:rPr lang="ru-RU" sz="1900" dirty="0" smtClean="0"/>
              <a:t>содействие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вовлечению граждан в предпринимательскую деятельность и сокращению неформальной занятости</a:t>
            </a:r>
            <a:r>
              <a:rPr lang="ru-RU" sz="1900" dirty="0" smtClean="0"/>
              <a:t>, в том числе путем перехода граждан на применение налога на профессиональный доход;</a:t>
            </a:r>
          </a:p>
          <a:p>
            <a:pPr algn="just"/>
            <a:r>
              <a:rPr lang="ru-RU" sz="1900" dirty="0" smtClean="0"/>
              <a:t>осуществление администраторами доходов бюджета округа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контроля за своевременностью и полнотой перечисления в бюджетную систему налогов и неналоговых платежей</a:t>
            </a:r>
            <a:r>
              <a:rPr lang="ru-RU" sz="1900" dirty="0" smtClean="0"/>
              <a:t>, усиление </a:t>
            </a:r>
            <a:r>
              <a:rPr lang="ru-RU" sz="1900" dirty="0" err="1" smtClean="0"/>
              <a:t>претензионно</a:t>
            </a:r>
            <a:r>
              <a:rPr lang="ru-RU" sz="1900" dirty="0" smtClean="0"/>
              <a:t>–исковой работы с неплательщиками и осуществление мер принудительного взыскания задолженности; 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взаимодействие органов местного самоуправления округа с налоговыми органами и другими администраторами доходов</a:t>
            </a:r>
            <a:r>
              <a:rPr lang="ru-RU" sz="1900" dirty="0" smtClean="0"/>
              <a:t> в целях повышения качества администрирования платежей и сокращения недоимки;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 мероприятий по выявлению, постановке на налоговый учет и привлечению к налогообложению субъектов предпринимательской деятельности</a:t>
            </a:r>
            <a:r>
              <a:rPr lang="ru-RU" sz="1900" dirty="0" smtClean="0"/>
              <a:t>, зарегистрированных в иных субъектах Российской Федерации, имеющих имущественные объекты и рабочие места на территории округа, а также субъектов предпринимательской деятельности, использующих незаконные схемы оплаты труда и привлекающих рабочую силу без надлежащего оформления трудовых отношений;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проведение ежегодной оценки эффективности налоговых расходов</a:t>
            </a:r>
            <a:r>
              <a:rPr lang="ru-RU" sz="1900" dirty="0" smtClean="0"/>
              <a:t>;       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уточнение перечня объектов недвижимости</a:t>
            </a:r>
            <a:r>
              <a:rPr lang="ru-RU" sz="1900" dirty="0" smtClean="0"/>
              <a:t> для определения налоговой базы по налогу на имущество организаций на основе кадастровой стоимости в отношении административно-деловых и торговых центров, нежилых помещений, используемых для размещения офисов, торговых объектов, объектов общественного питания и бытового обслуживания;        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продолжение работы </a:t>
            </a:r>
            <a:r>
              <a:rPr lang="ru-RU" sz="1900" dirty="0" smtClean="0"/>
              <a:t>органов местного самоуправления округа, </a:t>
            </a:r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направленной на расширение налоговой базы по имущественным налогам путем выявления имущества и земельных участков</a:t>
            </a:r>
            <a:r>
              <a:rPr lang="ru-RU" sz="1900" dirty="0" smtClean="0"/>
              <a:t>, которые до настоящего времени не зарегистрированы или зарегистрированы с неполным отражением сведений, необходимых для исчисления налогов;</a:t>
            </a:r>
          </a:p>
          <a:p>
            <a:pPr algn="just"/>
            <a:r>
              <a:rPr lang="ru-RU" sz="1900" dirty="0" smtClean="0"/>
              <a:t>продолжение работы по инвентаризации и оптимизации имущества казны округа; </a:t>
            </a:r>
          </a:p>
          <a:p>
            <a:pPr algn="just"/>
            <a:r>
              <a:rPr lang="ru-RU" sz="1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активизация работы по вовлечению в хозяйственный оборот или приватизации неиспользуемых объектов недвижимости и земельных участков</a:t>
            </a:r>
            <a:r>
              <a:rPr lang="ru-RU" sz="1900" dirty="0" smtClean="0"/>
              <a:t>.</a:t>
            </a:r>
          </a:p>
          <a:p>
            <a:pPr hangingPunct="0">
              <a:buNone/>
            </a:pPr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hangingPunct="0"/>
            <a:r>
              <a:rPr lang="ru-RU" sz="24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II</a:t>
            </a:r>
            <a:r>
              <a:rPr lang="ru-RU" sz="2400" dirty="0" smtClean="0">
                <a:solidFill>
                  <a:schemeClr val="tx1"/>
                </a:solidFill>
              </a:rPr>
              <a:t>. Приоритеты политики расходования бюджетных средств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9"/>
            <a:ext cx="8229600" cy="43924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Бюджетная политика в области расходов на 2024 год и на плановый период 2025 и 2026 годов должна быть направлена на достижение национальных целей и стратегических задач, установленных указами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от 21 июля 2020 года № 474 «О национальных целях развития Российской Федерации на период до 2030 года», документами стратегического планирования округа, с учетом первоочередного финансового обеспечения социально-значимых расходных обязательств округа в условиях поддержания сбалансированности бюджета округа. </a:t>
            </a:r>
          </a:p>
          <a:p>
            <a:r>
              <a:rPr lang="ru-RU" dirty="0" smtClean="0"/>
              <a:t>Планирование и расходование бюджетных ассигнований должно осуществляться с учетом следующих принципов: </a:t>
            </a:r>
          </a:p>
          <a:p>
            <a:r>
              <a:rPr lang="ru-RU" dirty="0" smtClean="0"/>
              <a:t>обеспечение установленных соотношений оплаты труда отдельных категорий работников согласно указам Президента Российской Федерации от 7 мая 2012 года № 597 «О мероприятиях по реализации государственной социальной политики», от 1 июня 2012 года № 761 «О Национальной стратегии действий в интересах детей на 2012 – 2017 годы» и от 28 декабря 2012 года № 1688 «О некоторых мерах по реализации государственной политики в сфере защиты детей-сирот и детей, оставшихся без попечения родителей»;</a:t>
            </a:r>
          </a:p>
          <a:p>
            <a:r>
              <a:rPr lang="ru-RU" dirty="0" smtClean="0"/>
              <a:t>обеспечение индексации заработной платы работников бюджетного сектора экономики, на которых не распространяются указы Президента Российской Федерации, повышение уровня минимального размера оплаты труда;</a:t>
            </a:r>
          </a:p>
          <a:p>
            <a:r>
              <a:rPr lang="ru-RU" dirty="0" smtClean="0"/>
              <a:t>оптимизация расходов бюджета округа, не относящихся </a:t>
            </a:r>
            <a:br>
              <a:rPr lang="ru-RU" dirty="0" smtClean="0"/>
            </a:br>
            <a:r>
              <a:rPr lang="ru-RU" dirty="0" smtClean="0"/>
              <a:t>к первоочередным и приоритетным расходным обязательствам;</a:t>
            </a:r>
          </a:p>
          <a:p>
            <a:r>
              <a:rPr lang="ru-RU" dirty="0" smtClean="0"/>
              <a:t>повышение эффективности использования бюджетных средств, в том числе за счет совершенствования процедур планирования </a:t>
            </a:r>
            <a:br>
              <a:rPr lang="ru-RU" dirty="0" smtClean="0"/>
            </a:br>
            <a:r>
              <a:rPr lang="ru-RU" dirty="0" smtClean="0"/>
              <a:t>и анализа бюджетных данных.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hangingPunct="0"/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ru-RU" sz="2400" dirty="0" smtClean="0">
                <a:solidFill>
                  <a:schemeClr val="tx1"/>
                </a:solidFill>
              </a:rPr>
              <a:t>V. Направления развития и совершенствования  межбюджетных отношений</a:t>
            </a: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435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1600" dirty="0" smtClean="0"/>
              <a:t>Работа по привлечению в округ средств областного бюджета, в том числе в рамках национальных и федеральных проектов, будет продолжена. При этом привлечение средств областного бюджета должно происходить с учетом финансовых возможностей бюджета округа по обеспечению требуемого объема </a:t>
            </a:r>
            <a:r>
              <a:rPr lang="ru-RU" sz="1600" dirty="0" err="1" smtClean="0"/>
              <a:t>софинансирования</a:t>
            </a:r>
            <a:r>
              <a:rPr lang="ru-RU" sz="1600" dirty="0" smtClean="0"/>
              <a:t>, своевременного выполнения условий соглашений о предоставлении субсидий и иных межбюджетных трансфертов в части достижения значений результатов их использования, соблюдения графика выполнения мероприятий по проектированию, строительству, реконструкции объектов капитального строительства, обеспечения выполнения целевых показателей.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6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плановый период 2025 и 2026 годы</a:t>
            </a:r>
            <a:endParaRPr lang="ru-RU" sz="26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7" y="1916832"/>
          <a:ext cx="8532441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56"/>
                <a:gridCol w="2783185"/>
                <a:gridCol w="2771800"/>
              </a:tblGrid>
              <a:tr h="924722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 \ год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2025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latin typeface="Calibri" pitchFamily="34" charset="0"/>
                        </a:rPr>
                        <a:t>2026 (руб.)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754 4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51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7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57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8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765 929 298, 15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766 712 912, 87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778 737 391, 26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  <a:tr h="843887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261 155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49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12 808 093, 11</a:t>
                      </a:r>
                      <a:endParaRPr lang="ru-RU" sz="2000" dirty="0">
                        <a:latin typeface="Calibri" pitchFamily="34" charset="0"/>
                      </a:endParaRPr>
                    </a:p>
                  </a:txBody>
                  <a:tcPr marL="159799" marR="159799" marT="79899" marB="7989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2024 год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179512" y="1988840"/>
          <a:ext cx="4104456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10" name="Содержимое 25"/>
          <p:cNvGraphicFramePr>
            <a:graphicFrameLocks noGrp="1"/>
          </p:cNvGraphicFramePr>
          <p:nvPr/>
        </p:nvGraphicFramePr>
        <p:xfrm>
          <a:off x="2555776" y="2015686"/>
          <a:ext cx="6588224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2024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4034728" cy="310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364"/>
                <a:gridCol w="2017364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1297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664 996 146, 24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122 404 593, 34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357686" y="2060848"/>
          <a:ext cx="4606802" cy="201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401"/>
                <a:gridCol w="2303401"/>
              </a:tblGrid>
              <a:tr h="106086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502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798 437 2006, 48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 Шенкурского муниципального округа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на 2025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132856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25"/>
          <p:cNvGraphicFramePr>
            <a:graphicFrameLocks noGrp="1"/>
          </p:cNvGraphicFramePr>
          <p:nvPr/>
        </p:nvGraphicFramePr>
        <p:xfrm>
          <a:off x="2843808" y="2015686"/>
          <a:ext cx="6300192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627 855 686, 68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126 596 070, 70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2213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115383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9863">
                <a:tc>
                  <a:txBody>
                    <a:bodyPr/>
                    <a:lstStyle/>
                    <a:p>
                      <a:endParaRPr lang="ru-RU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Arial" pitchFamily="34" charset="0"/>
                        </a:rPr>
                        <a:t>766 712 912, 87</a:t>
                      </a:r>
                      <a:endParaRPr lang="ru-RU" sz="1800" b="1" dirty="0"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Что такое бюджет?</a:t>
            </a:r>
            <a:endParaRPr lang="ru-RU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72816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Бюдже́т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финансовый план определённого субъекта (семьи, бизнеса, организации, государства и т. д.), устанавливаемый на определённый период времени, обычно на один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о-честному или по справедливости? Как поделят федеральный бюджет-2019 |  Экономика | Деньги | Аргументы и Факт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5400600" cy="328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бюджета Шенкурского муниципального округа на 2026 год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24"/>
          <p:cNvGraphicFramePr>
            <a:graphicFrameLocks noGrp="1"/>
          </p:cNvGraphicFramePr>
          <p:nvPr/>
        </p:nvGraphicFramePr>
        <p:xfrm>
          <a:off x="0" y="2276872"/>
          <a:ext cx="3960439" cy="375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Текст 22"/>
          <p:cNvSpPr txBox="1">
            <a:spLocks/>
          </p:cNvSpPr>
          <p:nvPr/>
        </p:nvSpPr>
        <p:spPr>
          <a:xfrm>
            <a:off x="4214813" y="1928813"/>
            <a:ext cx="4929187" cy="7858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Источники налоговых и неналоговых доходов, руб.</a:t>
            </a:r>
          </a:p>
        </p:txBody>
      </p:sp>
      <p:graphicFrame>
        <p:nvGraphicFramePr>
          <p:cNvPr id="10" name="Содержимое 25"/>
          <p:cNvGraphicFramePr>
            <a:graphicFrameLocks noGrp="1"/>
          </p:cNvGraphicFramePr>
          <p:nvPr/>
        </p:nvGraphicFramePr>
        <p:xfrm>
          <a:off x="2771800" y="2015686"/>
          <a:ext cx="6372200" cy="4842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Структура доходов и расходов </a:t>
            </a:r>
            <a:b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060848"/>
          <a:ext cx="3888432" cy="3294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</a:tblGrid>
              <a:tr h="109812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Доходы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98122">
                <a:tc>
                  <a:txBody>
                    <a:bodyPr/>
                    <a:lstStyle/>
                    <a:p>
                      <a:endParaRPr lang="en-US" dirty="0" smtClean="0">
                        <a:latin typeface="Calibri" pitchFamily="34" charset="0"/>
                      </a:endParaRPr>
                    </a:p>
                    <a:p>
                      <a:r>
                        <a:rPr lang="ru-RU" dirty="0" smtClean="0">
                          <a:latin typeface="Calibri" pitchFamily="34" charset="0"/>
                        </a:rPr>
                        <a:t>Безвозмездные поступления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635 811 534, 03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Налоговые  и неналоговые доходы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130 117 764, 12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2060848"/>
          <a:ext cx="4680520" cy="1254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260"/>
                <a:gridCol w="2340260"/>
              </a:tblGrid>
              <a:tr h="62749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</a:rPr>
                        <a:t>Расходы (руб.)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274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alibri" pitchFamily="34" charset="0"/>
                        </a:rPr>
                        <a:t>Сумма</a:t>
                      </a:r>
                      <a:endParaRPr lang="ru-RU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778</a:t>
                      </a:r>
                      <a:r>
                        <a:rPr lang="ru-RU" sz="1800" b="1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737 391, 26</a:t>
                      </a:r>
                      <a:endParaRPr lang="ru-RU" sz="18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2024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2025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Расходы бюджета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Шенкурского муниципального округа </a:t>
            </a:r>
            <a:b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на 2026 год (план), в рублях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628800"/>
          <a:ext cx="8964488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Дефицит бюджета округа и источники его финансирования</a:t>
            </a:r>
            <a:endParaRPr lang="ru-RU" sz="32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08530"/>
            <a:ext cx="9144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Дефицит бюджета </a:t>
            </a:r>
            <a:r>
              <a:rPr lang="ru-RU" sz="1400" dirty="0" smtClean="0"/>
              <a:t>Шенкурского муниципального округа </a:t>
            </a:r>
          </a:p>
          <a:p>
            <a:pPr lvl="0" indent="449263"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ru-RU" sz="1400" dirty="0" smtClean="0"/>
              <a:t>Доходная и расходная часть проекта бюджета сформирована   с дефицитом: </a:t>
            </a:r>
          </a:p>
          <a:p>
            <a:r>
              <a:rPr lang="ru-RU" sz="1400" dirty="0" smtClean="0"/>
              <a:t>	в 2024 году – в размере 11</a:t>
            </a:r>
            <a:r>
              <a:rPr lang="en-US" sz="1400" dirty="0" smtClean="0"/>
              <a:t> </a:t>
            </a:r>
            <a:r>
              <a:rPr lang="ru-RU" sz="1400" dirty="0" smtClean="0"/>
              <a:t>036 466,90 рублей (9,02 процента от общего объема доходов бюджета без учёта безвозмездных поступлений (далее – собственные доходы);</a:t>
            </a:r>
          </a:p>
          <a:p>
            <a:r>
              <a:rPr lang="ru-RU" sz="1400" dirty="0" smtClean="0"/>
              <a:t>	в 2025 году – в размере 12 261 155,49 рублей (9,69 процента от собственных доходов);</a:t>
            </a:r>
          </a:p>
          <a:p>
            <a:r>
              <a:rPr lang="ru-RU" sz="1400" dirty="0" smtClean="0"/>
              <a:t>	в 2026 году – в размере 12 808 093,11 рублей (9,84 процента от собственных доходов). </a:t>
            </a:r>
          </a:p>
          <a:p>
            <a:pPr algn="just"/>
            <a:r>
              <a:rPr lang="ru-RU" sz="1400" dirty="0" smtClean="0"/>
              <a:t>           Согласно нормам Бюджетного кодекса Российской Федерации размер дефицита, запланированный на 2024 – 2026 годы, не превышает 10 процентов утвержденного общего годового объема доходов бюджета без учета безвозмездных поступлений.</a:t>
            </a:r>
          </a:p>
          <a:p>
            <a:pPr algn="just"/>
            <a:r>
              <a:rPr lang="ru-RU" sz="1400" dirty="0" smtClean="0"/>
              <a:t>            Источники финансирования дефицита бюджета на 2024 год и на плановый период 2025 и 2026 годов в части бюджетных и коммерческих кредитов сформированы с учетом соблюдения норм Бюджетного кодекса Российской Федерации. </a:t>
            </a:r>
          </a:p>
          <a:p>
            <a:pPr algn="just"/>
            <a:r>
              <a:rPr lang="ru-RU" sz="1400" dirty="0" smtClean="0"/>
              <a:t>            Программа муниципальных внутренних заимствований муниципального округа на 2024 год и на плановый период 2025 и 2026 годов сформирована исходя из объемов привлечения кредитов кредитных организаций для финансирования дефицита бюджета и погашения долговых обязательств,  погашения коммерческих и бюджетных кредитов в сроки, установленные контрактами и соглашениями, а также необходимости выполнения полномочий муниципального округа. </a:t>
            </a:r>
          </a:p>
          <a:p>
            <a:pPr algn="just"/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Муниципальный долг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Ожидаемый объем муниципального внутреннего долга Шенкурского муниципального округа по состоянию на 1 января 2024 года составит 0,00 рублей. </a:t>
            </a:r>
          </a:p>
          <a:p>
            <a:r>
              <a:rPr lang="ru-RU" sz="1400" dirty="0" smtClean="0"/>
              <a:t>           С учетом запланированного привлечения и погашения долговых обязательств размер верхнего предела муниципального внутреннего долга составит:</a:t>
            </a:r>
          </a:p>
          <a:p>
            <a:r>
              <a:rPr lang="ru-RU" sz="1400" dirty="0" smtClean="0"/>
              <a:t>	на 1 января 2025 года – 0,00 рублей; </a:t>
            </a:r>
          </a:p>
          <a:p>
            <a:r>
              <a:rPr lang="ru-RU" sz="1400" dirty="0" smtClean="0"/>
              <a:t>	на 1 января 2026 года – 8 760 000,00 рублей; </a:t>
            </a:r>
          </a:p>
          <a:p>
            <a:r>
              <a:rPr lang="ru-RU" sz="1400" dirty="0" smtClean="0"/>
              <a:t>	на 1 января 2027 года – 18 360 000,00 рублей.</a:t>
            </a:r>
          </a:p>
          <a:p>
            <a:r>
              <a:rPr lang="ru-RU" sz="1400" dirty="0" smtClean="0"/>
              <a:t>            Рост объема муниципального долга обусловлен необходимостью привлечения коммерческих кредитов для их направления  на покрытие планируемого дефицита бюджета.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371703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/>
              <a:t>            Отношение муниципального долга к собственным доходам на 1 января 2025 года составит ноль процентов. Отношение муниципального долга (8 760 000,00 рублей) к собственным доходам на 1 января 2026 года составит 6,9 процентов. Отношение объема рыночных долговых обязательств (8 760 000,00 рублей) к собственным доходам  бюджета составит 6,9 процента. Данные показатели находятся в допустимых пределах, установленных Бюджетным кодексом Российской Федерации. </a:t>
            </a:r>
          </a:p>
          <a:p>
            <a:r>
              <a:rPr lang="ru-RU" sz="1400" dirty="0" smtClean="0"/>
              <a:t>Верхний предел долга по муниципальным  гарантиям муниципального округа на             1 января 2025 года, на 1 января 2026 года и на 1 января 2027 года отсутствует, так как в течение 2024 – 2026 годов предоставление муниципальных гарантий муниципального округа не планируется.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Бюджет муниципального образования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1187624" y="1772816"/>
            <a:ext cx="23034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499992" y="1772816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Расходы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071538" y="264318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Налоговые</a:t>
            </a:r>
            <a:endParaRPr lang="ru-RU" dirty="0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99592" y="2060848"/>
            <a:ext cx="0" cy="25202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 flipH="1" flipV="1">
            <a:off x="899592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 flipV="1">
            <a:off x="4211960" y="2060848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4211960" y="2060848"/>
            <a:ext cx="0" cy="4176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500562" y="2643182"/>
            <a:ext cx="4320480" cy="12241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решением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вопросов местного значения,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установленные законодательством РФ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 законодательством субъекта РФ;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4500562" y="5715016"/>
            <a:ext cx="4320480" cy="64807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иные расходы, предусмотренные </a:t>
            </a:r>
          </a:p>
          <a:p>
            <a:pPr algn="ctr"/>
            <a:r>
              <a:rPr lang="ru-RU" dirty="0" smtClean="0"/>
              <a:t>уставом муниципального образования.</a:t>
            </a:r>
            <a:endParaRPr lang="ru-RU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500562" y="4071942"/>
            <a:ext cx="4320480" cy="12961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расходы, связанные с осуществлением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отдельных государственных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полномочий, переданных органам </a:t>
            </a:r>
          </a:p>
          <a:p>
            <a:pPr marL="320040" indent="-32004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местного самоуправления;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071538" y="3357562"/>
            <a:ext cx="1582738" cy="50405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Неналоговые</a:t>
            </a:r>
            <a:endParaRPr lang="ru-RU" dirty="0"/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1071538" y="4214818"/>
            <a:ext cx="1728192" cy="5760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Безвозмездные </a:t>
            </a:r>
          </a:p>
          <a:p>
            <a:pPr algn="ctr"/>
            <a:r>
              <a:rPr lang="ru-RU" dirty="0" smtClean="0"/>
              <a:t>поступления</a:t>
            </a:r>
            <a:endParaRPr lang="ru-RU" dirty="0"/>
          </a:p>
        </p:txBody>
      </p:sp>
      <p:sp>
        <p:nvSpPr>
          <p:cNvPr id="22" name="Line 14"/>
          <p:cNvSpPr>
            <a:spLocks noChangeShapeType="1"/>
          </p:cNvSpPr>
          <p:nvPr/>
        </p:nvSpPr>
        <p:spPr bwMode="auto">
          <a:xfrm flipH="1" flipV="1">
            <a:off x="4214810" y="478632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14"/>
          <p:cNvSpPr>
            <a:spLocks noChangeShapeType="1"/>
          </p:cNvSpPr>
          <p:nvPr/>
        </p:nvSpPr>
        <p:spPr bwMode="auto">
          <a:xfrm flipH="1" flipV="1">
            <a:off x="4214810" y="3286124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4214810" y="6215082"/>
            <a:ext cx="288032" cy="1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 flipV="1">
            <a:off x="928662" y="292893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928662" y="3643314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" name="Line 14"/>
          <p:cNvSpPr>
            <a:spLocks noChangeShapeType="1"/>
          </p:cNvSpPr>
          <p:nvPr/>
        </p:nvSpPr>
        <p:spPr bwMode="auto">
          <a:xfrm flipV="1">
            <a:off x="928662" y="4572008"/>
            <a:ext cx="14401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Налоговые и неналоговые доходы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8448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налогов, установленных Налоговым кодексом Российской Федерации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29969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Неналоговые доходы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поступления от уплаты других пошлин и сборов, установленных законодательством Российской Федерации, а также штрафов за нарушения законодательства.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Безвозмездные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поступления  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бюджет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70080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Безвозмездные поступления</a:t>
            </a:r>
            <a:r>
              <a:rPr lang="ru-RU" sz="2000" dirty="0" smtClean="0"/>
              <a:t> - это добровольные и безвозмездные поступления денежных средств, материалов, основных средств и других активов от юридических и физических лиц.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911839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Безвозмездные поступления состоят из: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dirty="0" smtClean="0"/>
              <a:t> Дотации от других бюджетов бюджетной системы Российской Федерации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Субсидии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Субвенции бюджетам бюджетной системы Российской федерации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Иные межбюджетные трансферты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Безвозмездные поступления от юридических и физических лиц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Участники бюджетного процесса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06" y="1772816"/>
            <a:ext cx="926958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400" dirty="0" smtClean="0"/>
              <a:t>-</a:t>
            </a:r>
            <a:r>
              <a:rPr lang="ru-RU" sz="2400" b="1" dirty="0" smtClean="0"/>
              <a:t> </a:t>
            </a:r>
            <a:r>
              <a:rPr lang="ru-RU" sz="2400" dirty="0" smtClean="0"/>
              <a:t>Представительные органы власти;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местного самоуправления;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Органы  муниципального финансового контроля;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Главные распорядители бюджетных средств (распорядители бюджетных средств);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- Иные органы, на которые возложены бюджетные, налоговые и иные полномочия.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Основные характеристики бюджета Шенкурского муниципального округа на 2024 год  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285992"/>
          <a:ext cx="856469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345"/>
                <a:gridCol w="4282345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Характеристика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500" dirty="0" smtClean="0">
                          <a:latin typeface="Calibri" pitchFamily="34" charset="0"/>
                        </a:rPr>
                        <a:t>Руб.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Доходы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787</a:t>
                      </a:r>
                      <a:r>
                        <a:rPr lang="ru-RU" sz="2400" b="0" i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 400 739, 58</a:t>
                      </a:r>
                      <a:endParaRPr lang="ru-RU" sz="2400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Расходы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798 437 206, 48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  <a:tr h="900100">
                <a:tc>
                  <a:txBody>
                    <a:bodyPr/>
                    <a:lstStyle/>
                    <a:p>
                      <a:r>
                        <a:rPr lang="ru-RU" sz="2500" dirty="0" smtClean="0">
                          <a:latin typeface="Calibri" pitchFamily="34" charset="0"/>
                        </a:rPr>
                        <a:t>Дефицит</a:t>
                      </a:r>
                      <a:endParaRPr lang="ru-RU" sz="25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11 036 466, 9</a:t>
                      </a:r>
                      <a:endParaRPr lang="ru-RU" sz="2400" dirty="0">
                        <a:latin typeface="Calibri" pitchFamily="34" charset="0"/>
                      </a:endParaRPr>
                    </a:p>
                  </a:txBody>
                  <a:tcPr marL="128471" marR="128471" marT="64235" marB="6423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9288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Шенкурский муниципальный округ Архангельской области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Административный центр МО – г. Шенкурск.</a:t>
            </a:r>
          </a:p>
          <a:p>
            <a:r>
              <a:rPr lang="ru-RU" dirty="0" smtClean="0"/>
              <a:t>Территория МО  – 1129767 га.</a:t>
            </a:r>
          </a:p>
          <a:p>
            <a:r>
              <a:rPr lang="ru-RU" dirty="0" smtClean="0"/>
              <a:t>Наименование граничащих МО – на севере с </a:t>
            </a:r>
            <a:r>
              <a:rPr lang="ru-RU" dirty="0" err="1" smtClean="0"/>
              <a:t>Виноградовским</a:t>
            </a:r>
            <a:r>
              <a:rPr lang="ru-RU" dirty="0" smtClean="0"/>
              <a:t> и </a:t>
            </a:r>
            <a:r>
              <a:rPr lang="ru-RU" dirty="0" err="1" smtClean="0"/>
              <a:t>Плесецким</a:t>
            </a:r>
            <a:r>
              <a:rPr lang="ru-RU" dirty="0" smtClean="0"/>
              <a:t> округами, на востоке с </a:t>
            </a:r>
            <a:r>
              <a:rPr lang="ru-RU" dirty="0" err="1" smtClean="0"/>
              <a:t>Верхнетоемским</a:t>
            </a:r>
            <a:r>
              <a:rPr lang="ru-RU" dirty="0" smtClean="0"/>
              <a:t> округом, на западе – с </a:t>
            </a:r>
            <a:r>
              <a:rPr lang="ru-RU" dirty="0" err="1" smtClean="0"/>
              <a:t>Няндомским</a:t>
            </a:r>
            <a:r>
              <a:rPr lang="ru-RU" dirty="0" smtClean="0"/>
              <a:t> округом,  на юге – с Вельским районом и  </a:t>
            </a:r>
            <a:r>
              <a:rPr lang="ru-RU" dirty="0" err="1" smtClean="0"/>
              <a:t>Устьянским</a:t>
            </a:r>
            <a:r>
              <a:rPr lang="ru-RU" dirty="0" smtClean="0"/>
              <a:t> округом.</a:t>
            </a:r>
          </a:p>
          <a:p>
            <a:r>
              <a:rPr lang="ru-RU" dirty="0" smtClean="0"/>
              <a:t>Число населенных пунктов МО – 252 единицы.</a:t>
            </a:r>
          </a:p>
          <a:p>
            <a:r>
              <a:rPr lang="ru-RU" dirty="0" smtClean="0"/>
              <a:t>Численность населения МО на  01.01.2023 – 10681 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D06C8-5474-4D40-A574-C3E5EF8B67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Прогноз  социально-экономического развития Шенкурского муниципального округа Архангельской области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>(одобрен распоряжением администрации Шенкурского муниципального округа Архангельской области ль 13 октября 2023 г. № 670-р)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4043362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14282" y="3786190"/>
          <a:ext cx="528641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143504" y="2000240"/>
          <a:ext cx="385765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Среднесписочная</a:t>
                      </a:r>
                      <a:r>
                        <a:rPr lang="ru-RU" sz="1200" baseline="0" dirty="0" smtClean="0"/>
                        <a:t> численность работников (без субъектов МСП), человек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1642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1597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1571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1550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1505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1461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143504" y="3571876"/>
          <a:ext cx="3857652" cy="12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Среднемесячная заработная плата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43494,8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46925,1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52039,94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56151,1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60081,68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64047,07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143504" y="5000636"/>
          <a:ext cx="385765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642942"/>
                <a:gridCol w="642942"/>
                <a:gridCol w="642942"/>
                <a:gridCol w="642942"/>
              </a:tblGrid>
              <a:tr h="466724"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Фонд начисленной заработной платы работников</a:t>
                      </a:r>
                      <a:r>
                        <a:rPr lang="ru-RU" sz="1200" baseline="0" dirty="0" smtClean="0"/>
                        <a:t> организаций (без субъектов МСП), млн.рублей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2021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2022 отчет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2023 оценка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2024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2025 прогноз</a:t>
                      </a:r>
                      <a:endParaRPr lang="ru-RU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/>
                        <a:t>2026 прогноз</a:t>
                      </a:r>
                      <a:endParaRPr lang="ru-RU" sz="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857,022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899,103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980,303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1044,3942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1085,106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1123,008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1063</TotalTime>
  <Words>1594</Words>
  <Application>Microsoft Office PowerPoint</Application>
  <PresentationFormat>Экран (4:3)</PresentationFormat>
  <Paragraphs>314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Слайд 1</vt:lpstr>
      <vt:lpstr>Что такое бюджет?</vt:lpstr>
      <vt:lpstr>Бюджет муниципального образования</vt:lpstr>
      <vt:lpstr>Налоговые и неналоговые доходы</vt:lpstr>
      <vt:lpstr>Безвозмездные поступления   в бюджет</vt:lpstr>
      <vt:lpstr>Участники бюджетного процесса</vt:lpstr>
      <vt:lpstr>Основные характеристики бюджета Шенкурского муниципального округа на 2024 год  </vt:lpstr>
      <vt:lpstr>Шенкурский муниципальный округ Архангельской области</vt:lpstr>
      <vt:lpstr>Прогноз  социально-экономического развития Шенкурского муниципального округа Архангельской области  (одобрен распоряжением администрации Шенкурского муниципального округа Архангельской области ль 13 октября 2023 г. № 670-р)  </vt:lpstr>
      <vt:lpstr>Бюджетная и налоговая политика  </vt:lpstr>
      <vt:lpstr>.</vt:lpstr>
      <vt:lpstr>II. Приоритеты в сфере формирования доходного потенциала</vt:lpstr>
      <vt:lpstr>III. Приоритеты политики расходования бюджетных средств</vt:lpstr>
      <vt:lpstr>IV. Направления развития и совершенствования  межбюджетных отношений</vt:lpstr>
      <vt:lpstr>Основные характеристики бюджета Шенкурского муниципального округа на плановый период 2025 и 2026 годы</vt:lpstr>
      <vt:lpstr>Структура доходов бюджета Шенкурского муниципального округа на 2024 год </vt:lpstr>
      <vt:lpstr>Структура доходов и расходов  на 2024 год</vt:lpstr>
      <vt:lpstr>Структура доходов бюджета  Шенкурского муниципального округа  на 2025 год</vt:lpstr>
      <vt:lpstr>Структура доходов и расходов  на 2025 год</vt:lpstr>
      <vt:lpstr>Структура доходов бюджета Шенкурского муниципального округа на 2026 год</vt:lpstr>
      <vt:lpstr>Структура доходов и расходов  на 2026 год</vt:lpstr>
      <vt:lpstr>Расходы бюджета  Шенкурского муниципального округа  на 2024 год (план), в рублях</vt:lpstr>
      <vt:lpstr>Расходы бюджета  Шенкурского муниципального округа  на 2025 год (план), в рублях</vt:lpstr>
      <vt:lpstr>Расходы бюджета  Шенкурского муниципального округа  на 2026 год (план), в рублях</vt:lpstr>
      <vt:lpstr>Дефицит бюджета округа и источники его финансирования</vt:lpstr>
      <vt:lpstr>Муниципальный долг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КФиЭ-Председатель - Лукошков Сергей Николаевич</cp:lastModifiedBy>
  <cp:revision>176</cp:revision>
  <dcterms:created xsi:type="dcterms:W3CDTF">2008-06-11T14:49:56Z</dcterms:created>
  <dcterms:modified xsi:type="dcterms:W3CDTF">2024-04-24T09:17:26Z</dcterms:modified>
</cp:coreProperties>
</file>