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Lst>
  <p:notesMasterIdLst>
    <p:notesMasterId r:id="rId19"/>
  </p:notesMasterIdLst>
  <p:sldIdLst>
    <p:sldId id="256" r:id="rId2"/>
    <p:sldId id="273" r:id="rId3"/>
    <p:sldId id="269" r:id="rId4"/>
    <p:sldId id="258" r:id="rId5"/>
    <p:sldId id="259" r:id="rId6"/>
    <p:sldId id="260" r:id="rId7"/>
    <p:sldId id="261" r:id="rId8"/>
    <p:sldId id="262" r:id="rId9"/>
    <p:sldId id="264" r:id="rId10"/>
    <p:sldId id="274" r:id="rId11"/>
    <p:sldId id="275" r:id="rId12"/>
    <p:sldId id="276" r:id="rId13"/>
    <p:sldId id="277" r:id="rId14"/>
    <p:sldId id="278" r:id="rId15"/>
    <p:sldId id="279" r:id="rId16"/>
    <p:sldId id="280" r:id="rId17"/>
    <p:sldId id="28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1" autoAdjust="0"/>
    <p:restoredTop sz="94660"/>
  </p:normalViewPr>
  <p:slideViewPr>
    <p:cSldViewPr>
      <p:cViewPr varScale="1">
        <p:scale>
          <a:sx n="103" d="100"/>
          <a:sy n="103" d="100"/>
        </p:scale>
        <p:origin x="21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AEE44A-7BE6-466A-8AE1-8B25378418CF}" type="datetimeFigureOut">
              <a:rPr lang="ru-RU" smtClean="0"/>
              <a:pPr/>
              <a:t>19.09.2017</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660F7A-8F1A-4F8D-8A51-5C437DB8043A}" type="slidenum">
              <a:rPr lang="ru-RU" smtClean="0"/>
              <a:pPr/>
              <a:t>‹#›</a:t>
            </a:fld>
            <a:endParaRPr lang="ru-RU" dirty="0"/>
          </a:p>
        </p:txBody>
      </p:sp>
    </p:spTree>
    <p:extLst>
      <p:ext uri="{BB962C8B-B14F-4D97-AF65-F5344CB8AC3E}">
        <p14:creationId xmlns:p14="http://schemas.microsoft.com/office/powerpoint/2010/main" val="638668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D660F7A-8F1A-4F8D-8A51-5C437DB8043A}" type="slidenum">
              <a:rPr lang="ru-RU" smtClean="0"/>
              <a:pPr/>
              <a:t>2</a:t>
            </a:fld>
            <a:endParaRPr lang="ru-RU" dirty="0"/>
          </a:p>
        </p:txBody>
      </p:sp>
    </p:spTree>
    <p:extLst>
      <p:ext uri="{BB962C8B-B14F-4D97-AF65-F5344CB8AC3E}">
        <p14:creationId xmlns:p14="http://schemas.microsoft.com/office/powerpoint/2010/main" val="1607996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948191A-6DDA-4ED3-9B23-AF840CF9EAF0}" type="datetimeFigureOut">
              <a:rPr lang="ru-RU" smtClean="0"/>
              <a:pPr/>
              <a:t>19.09.2017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45C0906-ED5B-4A86-ABAE-009E4C7F9200}" type="slidenum">
              <a:rPr lang="ru-RU" smtClean="0"/>
              <a:pPr/>
              <a:t>‹#›</a:t>
            </a:fld>
            <a:endParaRPr lang="ru-RU" dirty="0"/>
          </a:p>
        </p:txBody>
      </p:sp>
    </p:spTree>
    <p:extLst>
      <p:ext uri="{BB962C8B-B14F-4D97-AF65-F5344CB8AC3E}">
        <p14:creationId xmlns:p14="http://schemas.microsoft.com/office/powerpoint/2010/main" val="1230182404"/>
      </p:ext>
    </p:extLst>
  </p:cSld>
  <p:clrMapOvr>
    <a:masterClrMapping/>
  </p:clrMapOvr>
  <p:transition>
    <p:newsfla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948191A-6DDA-4ED3-9B23-AF840CF9EAF0}" type="datetimeFigureOut">
              <a:rPr lang="ru-RU" smtClean="0"/>
              <a:pPr/>
              <a:t>19.09.2017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45C0906-ED5B-4A86-ABAE-009E4C7F9200}" type="slidenum">
              <a:rPr lang="ru-RU" smtClean="0"/>
              <a:pPr/>
              <a:t>‹#›</a:t>
            </a:fld>
            <a:endParaRPr lang="ru-RU" dirty="0"/>
          </a:p>
        </p:txBody>
      </p:sp>
    </p:spTree>
    <p:extLst>
      <p:ext uri="{BB962C8B-B14F-4D97-AF65-F5344CB8AC3E}">
        <p14:creationId xmlns:p14="http://schemas.microsoft.com/office/powerpoint/2010/main" val="256491966"/>
      </p:ext>
    </p:extLst>
  </p:cSld>
  <p:clrMapOvr>
    <a:masterClrMapping/>
  </p:clrMapOvr>
  <p:transition>
    <p:newsfla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948191A-6DDA-4ED3-9B23-AF840CF9EAF0}" type="datetimeFigureOut">
              <a:rPr lang="ru-RU" smtClean="0"/>
              <a:pPr/>
              <a:t>19.09.2017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45C0906-ED5B-4A86-ABAE-009E4C7F9200}" type="slidenum">
              <a:rPr lang="ru-RU" smtClean="0"/>
              <a:pPr/>
              <a:t>‹#›</a:t>
            </a:fld>
            <a:endParaRPr lang="ru-RU" dirty="0"/>
          </a:p>
        </p:txBody>
      </p:sp>
    </p:spTree>
    <p:extLst>
      <p:ext uri="{BB962C8B-B14F-4D97-AF65-F5344CB8AC3E}">
        <p14:creationId xmlns:p14="http://schemas.microsoft.com/office/powerpoint/2010/main" val="4062304702"/>
      </p:ext>
    </p:extLst>
  </p:cSld>
  <p:clrMapOvr>
    <a:masterClrMapping/>
  </p:clrMapOvr>
  <p:transition>
    <p:newsfla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948191A-6DDA-4ED3-9B23-AF840CF9EAF0}" type="datetimeFigureOut">
              <a:rPr lang="ru-RU" smtClean="0"/>
              <a:pPr/>
              <a:t>19.09.2017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45C0906-ED5B-4A86-ABAE-009E4C7F9200}" type="slidenum">
              <a:rPr lang="ru-RU" smtClean="0"/>
              <a:pPr/>
              <a:t>‹#›</a:t>
            </a:fld>
            <a:endParaRPr lang="ru-RU" dirty="0"/>
          </a:p>
        </p:txBody>
      </p:sp>
    </p:spTree>
    <p:extLst>
      <p:ext uri="{BB962C8B-B14F-4D97-AF65-F5344CB8AC3E}">
        <p14:creationId xmlns:p14="http://schemas.microsoft.com/office/powerpoint/2010/main" val="3333971067"/>
      </p:ext>
    </p:extLst>
  </p:cSld>
  <p:clrMapOvr>
    <a:masterClrMapping/>
  </p:clrMapOvr>
  <p:transition>
    <p:newsfla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948191A-6DDA-4ED3-9B23-AF840CF9EAF0}" type="datetimeFigureOut">
              <a:rPr lang="ru-RU" smtClean="0"/>
              <a:pPr/>
              <a:t>19.09.2017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45C0906-ED5B-4A86-ABAE-009E4C7F9200}" type="slidenum">
              <a:rPr lang="ru-RU" smtClean="0"/>
              <a:pPr/>
              <a:t>‹#›</a:t>
            </a:fld>
            <a:endParaRPr lang="ru-RU" dirty="0"/>
          </a:p>
        </p:txBody>
      </p:sp>
    </p:spTree>
    <p:extLst>
      <p:ext uri="{BB962C8B-B14F-4D97-AF65-F5344CB8AC3E}">
        <p14:creationId xmlns:p14="http://schemas.microsoft.com/office/powerpoint/2010/main" val="2522879512"/>
      </p:ext>
    </p:extLst>
  </p:cSld>
  <p:clrMapOvr>
    <a:masterClrMapping/>
  </p:clrMapOvr>
  <p:transition>
    <p:newsfla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948191A-6DDA-4ED3-9B23-AF840CF9EAF0}" type="datetimeFigureOut">
              <a:rPr lang="ru-RU" smtClean="0"/>
              <a:pPr/>
              <a:t>19.09.2017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45C0906-ED5B-4A86-ABAE-009E4C7F9200}" type="slidenum">
              <a:rPr lang="ru-RU" smtClean="0"/>
              <a:pPr/>
              <a:t>‹#›</a:t>
            </a:fld>
            <a:endParaRPr lang="ru-RU" dirty="0"/>
          </a:p>
        </p:txBody>
      </p:sp>
    </p:spTree>
    <p:extLst>
      <p:ext uri="{BB962C8B-B14F-4D97-AF65-F5344CB8AC3E}">
        <p14:creationId xmlns:p14="http://schemas.microsoft.com/office/powerpoint/2010/main" val="2186064978"/>
      </p:ext>
    </p:extLst>
  </p:cSld>
  <p:clrMapOvr>
    <a:masterClrMapping/>
  </p:clrMapOvr>
  <p:transition>
    <p:newsfla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948191A-6DDA-4ED3-9B23-AF840CF9EAF0}" type="datetimeFigureOut">
              <a:rPr lang="ru-RU" smtClean="0"/>
              <a:pPr/>
              <a:t>19.09.2017</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945C0906-ED5B-4A86-ABAE-009E4C7F9200}" type="slidenum">
              <a:rPr lang="ru-RU" smtClean="0"/>
              <a:pPr/>
              <a:t>‹#›</a:t>
            </a:fld>
            <a:endParaRPr lang="ru-RU" dirty="0"/>
          </a:p>
        </p:txBody>
      </p:sp>
    </p:spTree>
    <p:extLst>
      <p:ext uri="{BB962C8B-B14F-4D97-AF65-F5344CB8AC3E}">
        <p14:creationId xmlns:p14="http://schemas.microsoft.com/office/powerpoint/2010/main" val="3140934147"/>
      </p:ext>
    </p:extLst>
  </p:cSld>
  <p:clrMapOvr>
    <a:masterClrMapping/>
  </p:clrMapOvr>
  <p:transition>
    <p:newsfla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948191A-6DDA-4ED3-9B23-AF840CF9EAF0}" type="datetimeFigureOut">
              <a:rPr lang="ru-RU" smtClean="0"/>
              <a:pPr/>
              <a:t>19.09.2017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945C0906-ED5B-4A86-ABAE-009E4C7F9200}" type="slidenum">
              <a:rPr lang="ru-RU" smtClean="0"/>
              <a:pPr/>
              <a:t>‹#›</a:t>
            </a:fld>
            <a:endParaRPr lang="ru-RU" dirty="0"/>
          </a:p>
        </p:txBody>
      </p:sp>
    </p:spTree>
    <p:extLst>
      <p:ext uri="{BB962C8B-B14F-4D97-AF65-F5344CB8AC3E}">
        <p14:creationId xmlns:p14="http://schemas.microsoft.com/office/powerpoint/2010/main" val="1548136121"/>
      </p:ext>
    </p:extLst>
  </p:cSld>
  <p:clrMapOvr>
    <a:masterClrMapping/>
  </p:clrMapOvr>
  <p:transition>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948191A-6DDA-4ED3-9B23-AF840CF9EAF0}" type="datetimeFigureOut">
              <a:rPr lang="ru-RU" smtClean="0"/>
              <a:pPr/>
              <a:t>19.09.2017</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945C0906-ED5B-4A86-ABAE-009E4C7F9200}" type="slidenum">
              <a:rPr lang="ru-RU" smtClean="0"/>
              <a:pPr/>
              <a:t>‹#›</a:t>
            </a:fld>
            <a:endParaRPr lang="ru-RU" dirty="0"/>
          </a:p>
        </p:txBody>
      </p:sp>
    </p:spTree>
    <p:extLst>
      <p:ext uri="{BB962C8B-B14F-4D97-AF65-F5344CB8AC3E}">
        <p14:creationId xmlns:p14="http://schemas.microsoft.com/office/powerpoint/2010/main" val="3123922455"/>
      </p:ext>
    </p:extLst>
  </p:cSld>
  <p:clrMapOvr>
    <a:masterClrMapping/>
  </p:clrMapOvr>
  <p:transition>
    <p:newsfla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1948191A-6DDA-4ED3-9B23-AF840CF9EAF0}" type="datetimeFigureOut">
              <a:rPr lang="ru-RU" smtClean="0"/>
              <a:pPr/>
              <a:t>19.09.2017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45C0906-ED5B-4A86-ABAE-009E4C7F9200}" type="slidenum">
              <a:rPr lang="ru-RU" smtClean="0"/>
              <a:pPr/>
              <a:t>‹#›</a:t>
            </a:fld>
            <a:endParaRPr lang="ru-RU" dirty="0"/>
          </a:p>
        </p:txBody>
      </p:sp>
    </p:spTree>
    <p:extLst>
      <p:ext uri="{BB962C8B-B14F-4D97-AF65-F5344CB8AC3E}">
        <p14:creationId xmlns:p14="http://schemas.microsoft.com/office/powerpoint/2010/main" val="2301433925"/>
      </p:ext>
    </p:extLst>
  </p:cSld>
  <p:clrMapOvr>
    <a:masterClrMapping/>
  </p:clrMapOvr>
  <p:transition>
    <p:newsfla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1948191A-6DDA-4ED3-9B23-AF840CF9EAF0}" type="datetimeFigureOut">
              <a:rPr lang="ru-RU" smtClean="0"/>
              <a:pPr/>
              <a:t>19.09.2017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45C0906-ED5B-4A86-ABAE-009E4C7F9200}" type="slidenum">
              <a:rPr lang="ru-RU" smtClean="0"/>
              <a:pPr/>
              <a:t>‹#›</a:t>
            </a:fld>
            <a:endParaRPr lang="ru-RU" dirty="0"/>
          </a:p>
        </p:txBody>
      </p:sp>
    </p:spTree>
    <p:extLst>
      <p:ext uri="{BB962C8B-B14F-4D97-AF65-F5344CB8AC3E}">
        <p14:creationId xmlns:p14="http://schemas.microsoft.com/office/powerpoint/2010/main" val="757228111"/>
      </p:ext>
    </p:extLst>
  </p:cSld>
  <p:clrMapOvr>
    <a:masterClrMapping/>
  </p:clrMapOvr>
  <p:transition>
    <p:newsfla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948191A-6DDA-4ED3-9B23-AF840CF9EAF0}" type="datetimeFigureOut">
              <a:rPr lang="ru-RU" smtClean="0"/>
              <a:pPr/>
              <a:t>19.09.2017</a:t>
            </a:fld>
            <a:endParaRPr lang="ru-RU" dirty="0"/>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45C0906-ED5B-4A86-ABAE-009E4C7F9200}" type="slidenum">
              <a:rPr lang="ru-RU" smtClean="0"/>
              <a:pPr/>
              <a:t>‹#›</a:t>
            </a:fld>
            <a:endParaRPr lang="ru-RU" dirty="0"/>
          </a:p>
        </p:txBody>
      </p:sp>
    </p:spTree>
    <p:extLst>
      <p:ext uri="{BB962C8B-B14F-4D97-AF65-F5344CB8AC3E}">
        <p14:creationId xmlns:p14="http://schemas.microsoft.com/office/powerpoint/2010/main" val="4196860204"/>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ransition>
    <p:newsflash/>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124744"/>
            <a:ext cx="8610600" cy="3312368"/>
          </a:xfrm>
          <a:solidFill>
            <a:schemeClr val="bg1"/>
          </a:solidFill>
          <a:ln>
            <a:noFill/>
          </a:ln>
        </p:spPr>
        <p:style>
          <a:lnRef idx="1">
            <a:schemeClr val="dk1"/>
          </a:lnRef>
          <a:fillRef idx="3">
            <a:schemeClr val="dk1"/>
          </a:fillRef>
          <a:effectRef idx="2">
            <a:schemeClr val="dk1"/>
          </a:effectRef>
          <a:fontRef idx="minor">
            <a:schemeClr val="lt1"/>
          </a:fontRef>
        </p:style>
        <p:txBody>
          <a:bodyPr>
            <a:normAutofit/>
          </a:bodyPr>
          <a:lstStyle/>
          <a:p>
            <a:pPr algn="ctr"/>
            <a:r>
              <a:rPr lang="ru-RU" sz="5500" dirty="0" smtClean="0">
                <a:solidFill>
                  <a:schemeClr val="tx1"/>
                </a:solidFill>
              </a:rPr>
              <a:t>Административная </a:t>
            </a:r>
            <a:r>
              <a:rPr lang="ru-RU" sz="5500" dirty="0" smtClean="0">
                <a:solidFill>
                  <a:schemeClr val="tx1"/>
                </a:solidFill>
              </a:rPr>
              <a:t/>
            </a:r>
            <a:br>
              <a:rPr lang="ru-RU" sz="5500" dirty="0" smtClean="0">
                <a:solidFill>
                  <a:schemeClr val="tx1"/>
                </a:solidFill>
              </a:rPr>
            </a:br>
            <a:r>
              <a:rPr lang="ru-RU" sz="5500" dirty="0" smtClean="0">
                <a:solidFill>
                  <a:schemeClr val="tx1"/>
                </a:solidFill>
              </a:rPr>
              <a:t>и </a:t>
            </a:r>
            <a:r>
              <a:rPr lang="ru-RU" sz="5500" dirty="0" smtClean="0">
                <a:solidFill>
                  <a:schemeClr val="tx1"/>
                </a:solidFill>
              </a:rPr>
              <a:t>уголовная ответственность несовершеннолетних</a:t>
            </a:r>
            <a:endParaRPr lang="ru-RU" sz="5500" dirty="0">
              <a:solidFill>
                <a:schemeClr val="tx1"/>
              </a:solidFill>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4"/>
            <a:ext cx="7772400" cy="2479955"/>
          </a:xfrm>
        </p:spPr>
        <p:txBody>
          <a:bodyPr>
            <a:noAutofit/>
          </a:bodyPr>
          <a:lstStyle/>
          <a:p>
            <a:r>
              <a:rPr lang="ru-RU" sz="3600" dirty="0" smtClean="0">
                <a:latin typeface="Times New Roman" panose="02020603050405020304" pitchFamily="18" charset="0"/>
                <a:cs typeface="Times New Roman" panose="02020603050405020304" pitchFamily="18" charset="0"/>
              </a:rPr>
              <a:t>Административная и уголовная ответственность за нарушение Правил дорожного движения.</a:t>
            </a:r>
            <a:endParaRPr lang="ru-RU" sz="36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endParaRPr lang="ru-RU" dirty="0"/>
          </a:p>
        </p:txBody>
      </p:sp>
      <p:pic>
        <p:nvPicPr>
          <p:cNvPr id="1026" name="Picture 2" descr="F:\фото пдд\22ab1cba12bde13f9ee831bf4bc0a7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732" y="3212976"/>
            <a:ext cx="4824536" cy="3388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305002"/>
      </p:ext>
    </p:extLst>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t>Виды административных наказаний</a:t>
            </a:r>
            <a:br>
              <a:rPr lang="ru-RU" sz="3600" dirty="0"/>
            </a:br>
            <a:endParaRPr lang="ru-RU" sz="3600" dirty="0"/>
          </a:p>
        </p:txBody>
      </p:sp>
      <p:sp>
        <p:nvSpPr>
          <p:cNvPr id="3" name="Объект 2"/>
          <p:cNvSpPr>
            <a:spLocks noGrp="1"/>
          </p:cNvSpPr>
          <p:nvPr>
            <p:ph idx="1"/>
          </p:nvPr>
        </p:nvSpPr>
        <p:spPr/>
        <p:txBody>
          <a:bodyPr/>
          <a:lstStyle/>
          <a:p>
            <a:pPr marL="0" indent="0">
              <a:buNone/>
            </a:pPr>
            <a:endParaRPr lang="ru-RU" dirty="0"/>
          </a:p>
          <a:p>
            <a:pPr marL="0" indent="0">
              <a:buNone/>
            </a:pPr>
            <a:r>
              <a:rPr lang="ru-RU" dirty="0" smtClean="0"/>
              <a:t> </a:t>
            </a:r>
            <a:r>
              <a:rPr lang="ru-RU" dirty="0"/>
              <a:t>1.  Предупреждение</a:t>
            </a:r>
          </a:p>
          <a:p>
            <a:pPr marL="0" indent="0">
              <a:buNone/>
            </a:pPr>
            <a:r>
              <a:rPr lang="ru-RU" dirty="0" smtClean="0"/>
              <a:t> </a:t>
            </a:r>
            <a:r>
              <a:rPr lang="ru-RU" dirty="0"/>
              <a:t>2.  Административный </a:t>
            </a:r>
            <a:r>
              <a:rPr lang="ru-RU" dirty="0" smtClean="0"/>
              <a:t>штраф</a:t>
            </a:r>
          </a:p>
          <a:p>
            <a:pPr marL="0" indent="0">
              <a:buNone/>
            </a:pPr>
            <a:r>
              <a:rPr lang="ru-RU" dirty="0" smtClean="0"/>
              <a:t> </a:t>
            </a:r>
            <a:r>
              <a:rPr lang="ru-RU" dirty="0"/>
              <a:t>3.  Лишение специального права, </a:t>
            </a:r>
            <a:r>
              <a:rPr lang="ru-RU" dirty="0" smtClean="0"/>
              <a:t>    предоставленного   </a:t>
            </a:r>
            <a:r>
              <a:rPr lang="ru-RU" dirty="0"/>
              <a:t>физическому лицу.</a:t>
            </a:r>
          </a:p>
          <a:p>
            <a:pPr marL="0" indent="0">
              <a:buNone/>
            </a:pPr>
            <a:r>
              <a:rPr lang="ru-RU" dirty="0" smtClean="0"/>
              <a:t> </a:t>
            </a:r>
            <a:r>
              <a:rPr lang="ru-RU" dirty="0"/>
              <a:t>4.  Административный арест</a:t>
            </a:r>
          </a:p>
          <a:p>
            <a:endParaRPr lang="ru-RU" dirty="0"/>
          </a:p>
        </p:txBody>
      </p:sp>
    </p:spTree>
    <p:extLst>
      <p:ext uri="{BB962C8B-B14F-4D97-AF65-F5344CB8AC3E}">
        <p14:creationId xmlns:p14="http://schemas.microsoft.com/office/powerpoint/2010/main" val="627459770"/>
      </p:ext>
    </p:extLst>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75330" y="314424"/>
            <a:ext cx="4687510" cy="304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F:\фото пдд\Эх_ПДД.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640" y="692696"/>
            <a:ext cx="3782304" cy="253036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фото пдд\1486770457_maxresdefault-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645024"/>
            <a:ext cx="5220072" cy="3071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201484"/>
      </p:ext>
    </p:extLst>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074" name="Picture 2" descr="F:\фото пдд\нарушение пдд велосипедистом.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92" y="116632"/>
            <a:ext cx="4248472" cy="318635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фото пдд\big_9085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864" y="3429000"/>
            <a:ext cx="4392488" cy="3044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938844"/>
      </p:ext>
    </p:extLst>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F:\фото пдд\i.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3475235" cy="2682255"/>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a:xfrm>
            <a:off x="365760" y="1600200"/>
            <a:ext cx="4041648" cy="4526280"/>
          </a:xfrm>
          <a:prstGeom prst="rect">
            <a:avLst/>
          </a:prstGeom>
        </p:spPr>
        <p:txBody>
          <a:bodyPr/>
          <a:lstStyle/>
          <a:p>
            <a:endParaRPr lang="ru-RU" dirty="0"/>
          </a:p>
        </p:txBody>
      </p:sp>
      <p:pic>
        <p:nvPicPr>
          <p:cNvPr id="5123" name="Picture 3" descr="F:\фото пдд\inx960x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996952"/>
            <a:ext cx="5544108" cy="369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994450"/>
      </p:ext>
    </p:extLst>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idx="1"/>
          </p:nvPr>
        </p:nvSpPr>
        <p:spPr/>
        <p:txBody>
          <a:bodyPr/>
          <a:lstStyle/>
          <a:p>
            <a:endParaRPr lang="ru-RU" dirty="0"/>
          </a:p>
        </p:txBody>
      </p:sp>
      <p:pic>
        <p:nvPicPr>
          <p:cNvPr id="4099" name="Picture 3" descr="F:\фото пдд\5ba31df4809f49f0d743fc8665f010640c0e8b81_4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144"/>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фото пдд\167936ed578dda189c8bfa70eff8695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90145"/>
            <a:ext cx="4143288" cy="331463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F:\фото пдд\18aa63ae38e5d6a9ba78a114124f409b_X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4295" y="3323999"/>
            <a:ext cx="5269557" cy="351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167826"/>
      </p:ext>
    </p:extLst>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descr="F:\фото пдд\th_d687f178a2844b1dea71936c13b26998_bi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5443500" cy="36290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431381"/>
            <a:ext cx="3603625" cy="318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956093"/>
      </p:ext>
    </p:extLst>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455231" y="3054553"/>
            <a:ext cx="5060119" cy="3792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89052"/>
            <a:ext cx="4896544" cy="275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608417"/>
      </p:ext>
    </p:extLst>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онсультант по ст. 228 УК РФ(хранение, сбыт наркотиков) - СТ. 228 УК РФ И КОММЕНТАРИЙ К НЕЙ"/>
          <p:cNvPicPr>
            <a:picLocks noChangeAspect="1" noChangeArrowheads="1"/>
          </p:cNvPicPr>
          <p:nvPr/>
        </p:nvPicPr>
        <p:blipFill>
          <a:blip r:embed="rId3" cstate="print"/>
          <a:srcRect/>
          <a:stretch>
            <a:fillRect/>
          </a:stretch>
        </p:blipFill>
        <p:spPr bwMode="auto">
          <a:xfrm>
            <a:off x="1547664" y="2807367"/>
            <a:ext cx="6336704" cy="4050633"/>
          </a:xfrm>
          <a:prstGeom prst="rect">
            <a:avLst/>
          </a:prstGeom>
          <a:noFill/>
        </p:spPr>
      </p:pic>
      <p:sp>
        <p:nvSpPr>
          <p:cNvPr id="2" name="Заголовок 1"/>
          <p:cNvSpPr>
            <a:spLocks noGrp="1"/>
          </p:cNvSpPr>
          <p:nvPr>
            <p:ph type="title"/>
          </p:nvPr>
        </p:nvSpPr>
        <p:spPr>
          <a:xfrm>
            <a:off x="467544" y="404664"/>
            <a:ext cx="8305800" cy="3375248"/>
          </a:xfrm>
        </p:spPr>
        <p:txBody>
          <a:bodyPr>
            <a:noAutofit/>
          </a:bodyPr>
          <a:lstStyle/>
          <a:p>
            <a:pPr algn="ctr"/>
            <a:r>
              <a:rPr lang="ru-RU" sz="2800" b="1" dirty="0" smtClean="0"/>
              <a:t>Уголовное право регулирует общественные отношения, возникающие в связи с совершением преступления.</a:t>
            </a:r>
            <a:br>
              <a:rPr lang="ru-RU" sz="2800" b="1" dirty="0" smtClean="0"/>
            </a:br>
            <a:r>
              <a:rPr lang="ru-RU" sz="2800" b="1" dirty="0" smtClean="0"/>
              <a:t>Уголовная ответственность является особым видом юридической ответственности, так как наступает только по приговору суда за преступление. </a:t>
            </a:r>
            <a:r>
              <a:rPr lang="ru-RU" sz="4000" b="1" dirty="0" smtClean="0"/>
              <a:t/>
            </a:r>
            <a:br>
              <a:rPr lang="ru-RU" sz="4000" b="1" dirty="0" smtClean="0"/>
            </a:br>
            <a:endParaRPr lang="ru-RU" sz="4000" b="1" dirty="0"/>
          </a:p>
        </p:txBody>
      </p:sp>
      <p:sp>
        <p:nvSpPr>
          <p:cNvPr id="4" name="Прямоугольник 3"/>
          <p:cNvSpPr/>
          <p:nvPr/>
        </p:nvSpPr>
        <p:spPr>
          <a:xfrm>
            <a:off x="0" y="5903893"/>
            <a:ext cx="9144000" cy="954107"/>
          </a:xfrm>
          <a:prstGeom prst="rect">
            <a:avLst/>
          </a:prstGeom>
          <a:solidFill>
            <a:srgbClr val="FF0000"/>
          </a:solidFill>
        </p:spPr>
        <p:txBody>
          <a:bodyPr wrap="square">
            <a:spAutoFit/>
          </a:bodyPr>
          <a:lstStyle/>
          <a:p>
            <a:r>
              <a:rPr lang="ru-RU" sz="2800" b="1" dirty="0" smtClean="0">
                <a:solidFill>
                  <a:schemeClr val="bg1"/>
                </a:solidFill>
              </a:rPr>
              <a:t>Преступление -общественно -опасное, противоправное и наказуемое деяние.</a:t>
            </a:r>
            <a:endParaRPr lang="ru-RU" sz="2800" b="1" dirty="0">
              <a:solidFill>
                <a:schemeClr val="bg1"/>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Административная ответственность несовершеннолетних - Картинка 18641/19"/>
          <p:cNvPicPr>
            <a:picLocks noChangeAspect="1" noChangeArrowheads="1"/>
          </p:cNvPicPr>
          <p:nvPr/>
        </p:nvPicPr>
        <p:blipFill>
          <a:blip r:embed="rId2" cstate="print"/>
          <a:srcRect/>
          <a:stretch>
            <a:fillRect/>
          </a:stretch>
        </p:blipFill>
        <p:spPr bwMode="auto">
          <a:xfrm>
            <a:off x="0" y="1"/>
            <a:ext cx="9144000" cy="6309319"/>
          </a:xfrm>
          <a:prstGeom prst="rect">
            <a:avLst/>
          </a:prstGeom>
          <a:noFill/>
        </p:spPr>
      </p:pic>
      <p:sp>
        <p:nvSpPr>
          <p:cNvPr id="3" name="Прямоугольник 2"/>
          <p:cNvSpPr/>
          <p:nvPr/>
        </p:nvSpPr>
        <p:spPr>
          <a:xfrm>
            <a:off x="0" y="5657671"/>
            <a:ext cx="9144000" cy="1200329"/>
          </a:xfrm>
          <a:prstGeom prst="rect">
            <a:avLst/>
          </a:prstGeom>
          <a:solidFill>
            <a:srgbClr val="FF0000"/>
          </a:solidFill>
        </p:spPr>
        <p:txBody>
          <a:bodyPr wrap="square">
            <a:spAutoFit/>
          </a:bodyPr>
          <a:lstStyle/>
          <a:p>
            <a:r>
              <a:rPr lang="ru-RU" sz="2400" b="1" dirty="0" smtClean="0">
                <a:solidFill>
                  <a:schemeClr val="bg1"/>
                </a:solidFill>
              </a:rPr>
              <a:t>Правонарушение - это противоправное деяние, причиняющее вред интересам общества, государства и личности.</a:t>
            </a:r>
            <a:endParaRPr lang="ru-RU" sz="2400" b="1" dirty="0">
              <a:solidFill>
                <a:schemeClr val="bg1"/>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familybailbonds.com/blog/wp-content/uploads/2013/07/bail-bonds-for-larceny.jpg"/>
          <p:cNvPicPr>
            <a:picLocks noChangeAspect="1" noChangeArrowheads="1"/>
          </p:cNvPicPr>
          <p:nvPr/>
        </p:nvPicPr>
        <p:blipFill>
          <a:blip r:embed="rId2" cstate="print"/>
          <a:srcRect/>
          <a:stretch>
            <a:fillRect/>
          </a:stretch>
        </p:blipFill>
        <p:spPr bwMode="auto">
          <a:xfrm>
            <a:off x="0" y="692695"/>
            <a:ext cx="9144000" cy="6165305"/>
          </a:xfrm>
          <a:prstGeom prst="rect">
            <a:avLst/>
          </a:prstGeom>
          <a:noFill/>
        </p:spPr>
      </p:pic>
      <p:sp>
        <p:nvSpPr>
          <p:cNvPr id="2" name="Заголовок 1"/>
          <p:cNvSpPr>
            <a:spLocks noGrp="1"/>
          </p:cNvSpPr>
          <p:nvPr>
            <p:ph type="title"/>
          </p:nvPr>
        </p:nvSpPr>
        <p:spPr>
          <a:xfrm>
            <a:off x="0" y="0"/>
            <a:ext cx="9144000" cy="1224136"/>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ru-RU" b="1" dirty="0" smtClean="0">
                <a:solidFill>
                  <a:schemeClr val="tx1"/>
                </a:solidFill>
              </a:rPr>
              <a:t>Статья 7.27.КоАП</a:t>
            </a:r>
            <a:r>
              <a:rPr lang="ru-RU" dirty="0" smtClean="0"/>
              <a:t> </a:t>
            </a:r>
            <a:r>
              <a:rPr lang="ru-RU" b="1" dirty="0" smtClean="0">
                <a:solidFill>
                  <a:schemeClr val="accent1">
                    <a:lumMod val="50000"/>
                  </a:schemeClr>
                </a:solidFill>
              </a:rPr>
              <a:t>Мелкое хищение. </a:t>
            </a:r>
            <a:endParaRPr lang="ru-RU" dirty="0"/>
          </a:p>
        </p:txBody>
      </p:sp>
      <p:sp>
        <p:nvSpPr>
          <p:cNvPr id="4" name="Прямоугольник 3"/>
          <p:cNvSpPr/>
          <p:nvPr/>
        </p:nvSpPr>
        <p:spPr>
          <a:xfrm>
            <a:off x="4572000" y="4221088"/>
            <a:ext cx="4572000" cy="2308324"/>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ru-RU" dirty="0" smtClean="0"/>
              <a:t>Мелкое </a:t>
            </a:r>
            <a:r>
              <a:rPr lang="ru-RU" dirty="0"/>
              <a:t>хищение чужого имущества путем кражи, мошенничества, присвоения -</a:t>
            </a:r>
            <a:r>
              <a:rPr lang="ru-RU" dirty="0" smtClean="0"/>
              <a:t>влечет </a:t>
            </a:r>
            <a:r>
              <a:rPr lang="ru-RU" dirty="0"/>
              <a:t>наложение административного штрафа в размере до пятикратной стоимости похищенного имущества, но не менее одной тысячи рублей или административный арест на срок до пятнадцати суток. </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3"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Scale>
                                      <p:cBhvr>
                                        <p:cTn id="16"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4"/>
                                        </p:tgtEl>
                                        <p:attrNameLst>
                                          <p:attrName>ppt_x</p:attrName>
                                          <p:attrName>ppt_y</p:attrName>
                                        </p:attrNameLst>
                                      </p:cBhvr>
                                    </p:animMotion>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3"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fanat.ua/gallery/euro35.jpg"/>
          <p:cNvPicPr>
            <a:picLocks noChangeAspect="1" noChangeArrowheads="1"/>
          </p:cNvPicPr>
          <p:nvPr/>
        </p:nvPicPr>
        <p:blipFill>
          <a:blip r:embed="rId2" cstate="print"/>
          <a:srcRect/>
          <a:stretch>
            <a:fillRect/>
          </a:stretch>
        </p:blipFill>
        <p:spPr bwMode="auto">
          <a:xfrm>
            <a:off x="0" y="620688"/>
            <a:ext cx="5112568" cy="5950684"/>
          </a:xfrm>
          <a:prstGeom prst="rect">
            <a:avLst/>
          </a:prstGeom>
          <a:noFill/>
        </p:spPr>
      </p:pic>
      <p:sp>
        <p:nvSpPr>
          <p:cNvPr id="2" name="Заголовок 1"/>
          <p:cNvSpPr>
            <a:spLocks noGrp="1"/>
          </p:cNvSpPr>
          <p:nvPr>
            <p:ph type="title"/>
          </p:nvPr>
        </p:nvSpPr>
        <p:spPr>
          <a:xfrm>
            <a:off x="395536" y="0"/>
            <a:ext cx="8305800" cy="1484784"/>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ru-RU" b="1" dirty="0" smtClean="0">
                <a:solidFill>
                  <a:schemeClr val="tx1"/>
                </a:solidFill>
              </a:rPr>
              <a:t>Статья 20.1. КоАП</a:t>
            </a:r>
            <a:r>
              <a:rPr lang="ru-RU" dirty="0" smtClean="0"/>
              <a:t> </a:t>
            </a:r>
            <a:r>
              <a:rPr lang="ru-RU" b="1" dirty="0" smtClean="0">
                <a:solidFill>
                  <a:schemeClr val="accent1">
                    <a:lumMod val="50000"/>
                  </a:schemeClr>
                </a:solidFill>
              </a:rPr>
              <a:t>Мелкое хулиганство.</a:t>
            </a:r>
            <a:endParaRPr lang="ru-RU" b="1" dirty="0">
              <a:solidFill>
                <a:schemeClr val="accent1">
                  <a:lumMod val="50000"/>
                </a:schemeClr>
              </a:solidFill>
            </a:endParaRPr>
          </a:p>
        </p:txBody>
      </p:sp>
      <p:sp>
        <p:nvSpPr>
          <p:cNvPr id="5" name="Прямоугольник 4"/>
          <p:cNvSpPr/>
          <p:nvPr/>
        </p:nvSpPr>
        <p:spPr>
          <a:xfrm>
            <a:off x="4427984" y="1533465"/>
            <a:ext cx="4716016" cy="532453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ru-RU" sz="2400" b="1" i="1" dirty="0">
                <a:solidFill>
                  <a:schemeClr val="tx1"/>
                </a:solidFill>
              </a:rPr>
              <a:t> Мелкое хулиганство, то есть нарушение общественного порядка, выражающее явное неуважение к обществу, сопровождающееся нецензурной бранью в общественных местах, оскорбительным приставанием к гражданам</a:t>
            </a:r>
            <a:r>
              <a:rPr lang="ru-RU" sz="2400" b="1" i="1" dirty="0" smtClean="0">
                <a:solidFill>
                  <a:schemeClr val="tx1"/>
                </a:solidFill>
              </a:rPr>
              <a:t>, </a:t>
            </a:r>
            <a:r>
              <a:rPr lang="ru-RU" sz="2000" dirty="0" smtClean="0"/>
              <a:t>влечет </a:t>
            </a:r>
            <a:r>
              <a:rPr lang="ru-RU" sz="2000" dirty="0"/>
              <a:t>наложение административного штрафа в размере от пятисот до одной тысячи рублей или административный арест на срок до пятнадцати суток.</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Scale>
                                      <p:cBhvr>
                                        <p:cTn id="16"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5"/>
                                        </p:tgtEl>
                                        <p:attrNameLst>
                                          <p:attrName>ppt_x</p:attrName>
                                          <p:attrName>ppt_y</p:attrName>
                                        </p:attrNameLst>
                                      </p:cBhvr>
                                    </p:animMotion>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Пивным киоскам приходит конец. Станут ли меньше пить. - 102 - Сохраненная запись в кэше Ljrate.ru"/>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499992" y="0"/>
            <a:ext cx="4644008" cy="6858000"/>
          </a:xfrm>
        </p:spPr>
        <p:style>
          <a:lnRef idx="0">
            <a:schemeClr val="accent3"/>
          </a:lnRef>
          <a:fillRef idx="3">
            <a:schemeClr val="accent3"/>
          </a:fillRef>
          <a:effectRef idx="3">
            <a:schemeClr val="accent3"/>
          </a:effectRef>
          <a:fontRef idx="minor">
            <a:schemeClr val="lt1"/>
          </a:fontRef>
        </p:style>
        <p:txBody>
          <a:bodyPr>
            <a:noAutofit/>
          </a:bodyPr>
          <a:lstStyle/>
          <a:p>
            <a:pPr algn="ctr"/>
            <a:r>
              <a:rPr lang="ru-RU" sz="3600" b="1" dirty="0" smtClean="0">
                <a:solidFill>
                  <a:schemeClr val="tx1"/>
                </a:solidFill>
              </a:rPr>
              <a:t>Статья 20.20.КоАП </a:t>
            </a:r>
            <a:r>
              <a:rPr lang="ru-RU" sz="3200" b="1" dirty="0" smtClean="0">
                <a:solidFill>
                  <a:srgbClr val="002060"/>
                </a:solidFill>
              </a:rPr>
              <a:t>Распитие пива и напитков, изготавливаемых на его основе, алкогольной и спиртосодержащей продукции либо потребление наркотических средств или психотропных веществ в общественных местах. </a:t>
            </a:r>
            <a:r>
              <a:rPr lang="ru-RU" sz="3200" b="1" dirty="0" smtClean="0">
                <a:solidFill>
                  <a:schemeClr val="tx1"/>
                </a:solidFill>
              </a:rPr>
              <a:t/>
            </a:r>
            <a:br>
              <a:rPr lang="ru-RU" sz="3200" b="1" dirty="0" smtClean="0">
                <a:solidFill>
                  <a:schemeClr val="tx1"/>
                </a:solidFill>
              </a:rPr>
            </a:br>
            <a:endParaRPr lang="ru-RU" sz="3200" b="1" dirty="0">
              <a:solidFill>
                <a:schemeClr val="tx1"/>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Воронежца осудят за кражу у матери 400 тыс рублей - Агентство информации ФАКС (AiFAX) - Новости Воронежа и Черноземья"/>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1143000"/>
          </a:xfrm>
          <a:solidFill>
            <a:srgbClr val="FF0000"/>
          </a:solidFill>
        </p:spPr>
        <p:txBody>
          <a:bodyPr>
            <a:normAutofit/>
          </a:bodyPr>
          <a:lstStyle/>
          <a:p>
            <a:pPr algn="ctr"/>
            <a:r>
              <a:rPr lang="ru-RU" sz="6000" b="1" dirty="0" smtClean="0">
                <a:solidFill>
                  <a:schemeClr val="tx1"/>
                </a:solidFill>
              </a:rPr>
              <a:t>ст. 158 УК РФ -Кража</a:t>
            </a:r>
            <a:endParaRPr lang="ru-RU" sz="6000" b="1" dirty="0">
              <a:solidFill>
                <a:schemeClr val="tx1"/>
              </a:solidFill>
            </a:endParaRPr>
          </a:p>
        </p:txBody>
      </p:sp>
      <p:sp>
        <p:nvSpPr>
          <p:cNvPr id="4" name="Прямоугольник 3"/>
          <p:cNvSpPr/>
          <p:nvPr/>
        </p:nvSpPr>
        <p:spPr>
          <a:xfrm>
            <a:off x="4283968" y="3501008"/>
            <a:ext cx="4572000" cy="2308324"/>
          </a:xfrm>
          <a:prstGeom prst="rect">
            <a:avLst/>
          </a:prstGeom>
          <a:solidFill>
            <a:srgbClr val="FF0000"/>
          </a:solidFill>
        </p:spPr>
        <p:style>
          <a:lnRef idx="1">
            <a:schemeClr val="accent3"/>
          </a:lnRef>
          <a:fillRef idx="2">
            <a:schemeClr val="accent3"/>
          </a:fillRef>
          <a:effectRef idx="1">
            <a:schemeClr val="accent3"/>
          </a:effectRef>
          <a:fontRef idx="minor">
            <a:schemeClr val="dk1"/>
          </a:fontRef>
        </p:style>
        <p:txBody>
          <a:bodyPr>
            <a:spAutoFit/>
          </a:bodyPr>
          <a:lstStyle/>
          <a:p>
            <a:pPr algn="ctr"/>
            <a:r>
              <a:rPr lang="ru-RU" b="1" dirty="0" smtClean="0"/>
              <a:t> </a:t>
            </a:r>
            <a:r>
              <a:rPr lang="ru-RU" sz="2400" b="1" dirty="0" smtClean="0"/>
              <a:t> </a:t>
            </a:r>
            <a:r>
              <a:rPr lang="ru-RU" sz="2400" b="1" dirty="0" smtClean="0">
                <a:solidFill>
                  <a:schemeClr val="bg1"/>
                </a:solidFill>
              </a:rPr>
              <a:t>Кража, то есть тайное хищение чужого имущества,</a:t>
            </a:r>
            <a:r>
              <a:rPr lang="ru-RU" sz="2400" dirty="0" smtClean="0">
                <a:solidFill>
                  <a:schemeClr val="bg1"/>
                </a:solidFill>
              </a:rPr>
              <a:t>  то есть в отсутствии владельца вещи или иного лица, понимающего, что происходит преступление.</a:t>
            </a:r>
            <a:r>
              <a:rPr lang="ru-RU" sz="2400" b="1" dirty="0" smtClean="0">
                <a:solidFill>
                  <a:schemeClr val="bg1"/>
                </a:solidFill>
              </a:rPr>
              <a:t> </a:t>
            </a:r>
            <a:endParaRPr lang="ru-RU" sz="2400" b="1" dirty="0">
              <a:solidFill>
                <a:schemeClr val="bg1"/>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800" decel="100000"/>
                                        <p:tgtEl>
                                          <p:spTgt spid="4"/>
                                        </p:tgtEl>
                                      </p:cBhvr>
                                    </p:animEffect>
                                    <p:anim calcmode="lin" valueType="num">
                                      <p:cBhvr>
                                        <p:cTn id="17" dur="800" decel="100000" fill="hold"/>
                                        <p:tgtEl>
                                          <p:spTgt spid="4"/>
                                        </p:tgtEl>
                                        <p:attrNameLst>
                                          <p:attrName>style.rotation</p:attrName>
                                        </p:attrNameLst>
                                      </p:cBhvr>
                                      <p:tavLst>
                                        <p:tav tm="0">
                                          <p:val>
                                            <p:fltVal val="-90"/>
                                          </p:val>
                                        </p:tav>
                                        <p:tav tm="100000">
                                          <p:val>
                                            <p:fltVal val="0"/>
                                          </p:val>
                                        </p:tav>
                                      </p:tavLst>
                                    </p:anim>
                                    <p:anim calcmode="lin" valueType="num">
                                      <p:cBhvr>
                                        <p:cTn id="18" dur="800" decel="100000" fill="hold"/>
                                        <p:tgtEl>
                                          <p:spTgt spid="4"/>
                                        </p:tgtEl>
                                        <p:attrNameLst>
                                          <p:attrName>ppt_x</p:attrName>
                                        </p:attrNameLst>
                                      </p:cBhvr>
                                      <p:tavLst>
                                        <p:tav tm="0">
                                          <p:val>
                                            <p:strVal val="#ppt_x+0.4"/>
                                          </p:val>
                                        </p:tav>
                                        <p:tav tm="100000">
                                          <p:val>
                                            <p:strVal val="#ppt_x-0.05"/>
                                          </p:val>
                                        </p:tav>
                                      </p:tavLst>
                                    </p:anim>
                                    <p:anim calcmode="lin" valueType="num">
                                      <p:cBhvr>
                                        <p:cTn id="19" dur="800" decel="100000" fill="hold"/>
                                        <p:tgtEl>
                                          <p:spTgt spid="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a:ln w="76200">
            <a:solidFill>
              <a:srgbClr val="FF0000"/>
            </a:solidFill>
          </a:ln>
        </p:spPr>
        <p:style>
          <a:lnRef idx="2">
            <a:schemeClr val="accent2"/>
          </a:lnRef>
          <a:fillRef idx="1">
            <a:schemeClr val="lt1"/>
          </a:fillRef>
          <a:effectRef idx="0">
            <a:schemeClr val="accent2"/>
          </a:effectRef>
          <a:fontRef idx="minor">
            <a:schemeClr val="dk1"/>
          </a:fontRef>
        </p:style>
        <p:txBody>
          <a:bodyPr/>
          <a:lstStyle/>
          <a:p>
            <a:pPr algn="ctr"/>
            <a:r>
              <a:rPr lang="ru-RU" b="1" dirty="0" smtClean="0">
                <a:solidFill>
                  <a:schemeClr val="tx1"/>
                </a:solidFill>
              </a:rPr>
              <a:t>Ст. 161 УК РФ - Грабёж</a:t>
            </a:r>
            <a:endParaRPr lang="ru-RU" b="1" dirty="0">
              <a:solidFill>
                <a:schemeClr val="tx1"/>
              </a:solidFill>
            </a:endParaRPr>
          </a:p>
        </p:txBody>
      </p:sp>
      <p:pic>
        <p:nvPicPr>
          <p:cNvPr id="1026" name="Picture 2" descr="Краевые &quot; Страница 7"/>
          <p:cNvPicPr>
            <a:picLocks noChangeAspect="1" noChangeArrowheads="1"/>
          </p:cNvPicPr>
          <p:nvPr/>
        </p:nvPicPr>
        <p:blipFill>
          <a:blip r:embed="rId2" cstate="print"/>
          <a:srcRect/>
          <a:stretch>
            <a:fillRect/>
          </a:stretch>
        </p:blipFill>
        <p:spPr bwMode="auto">
          <a:xfrm>
            <a:off x="1" y="1196752"/>
            <a:ext cx="5508103" cy="5661248"/>
          </a:xfrm>
          <a:prstGeom prst="rect">
            <a:avLst/>
          </a:prstGeom>
          <a:noFill/>
        </p:spPr>
      </p:pic>
      <p:sp>
        <p:nvSpPr>
          <p:cNvPr id="4" name="Прямоугольник 3"/>
          <p:cNvSpPr/>
          <p:nvPr/>
        </p:nvSpPr>
        <p:spPr>
          <a:xfrm>
            <a:off x="5508104" y="1196752"/>
            <a:ext cx="3635896" cy="3170099"/>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2000" b="1" dirty="0" smtClean="0">
                <a:solidFill>
                  <a:schemeClr val="tx1"/>
                </a:solidFill>
              </a:rPr>
              <a:t>Грабёж</a:t>
            </a:r>
            <a:r>
              <a:rPr lang="ru-RU" sz="2000" dirty="0" smtClean="0">
                <a:solidFill>
                  <a:schemeClr val="tx1"/>
                </a:solidFill>
              </a:rPr>
              <a:t>— хищение чужого имущества, совершённое открыто, то есть в присутствии владельца вещи или иного лица, понимающего, что происходит преступление. Выражается в похищении имущества, совершённом без насилия над личностью. </a:t>
            </a:r>
            <a:endParaRPr lang="ru-RU" sz="2000" dirty="0">
              <a:solidFill>
                <a:schemeClr val="tx1"/>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Scale>
                                      <p:cBhvr>
                                        <p:cTn id="16"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4"/>
                                        </p:tgtEl>
                                        <p:attrNameLst>
                                          <p:attrName>ppt_x</p:attrName>
                                          <p:attrName>ppt_y</p:attrName>
                                        </p:attrNameLst>
                                      </p:cBhvr>
                                    </p:animMotion>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Ведомости Карелии"/>
          <p:cNvPicPr>
            <a:picLocks noChangeAspect="1" noChangeArrowheads="1"/>
          </p:cNvPicPr>
          <p:nvPr/>
        </p:nvPicPr>
        <p:blipFill>
          <a:blip r:embed="rId2" cstate="print"/>
          <a:srcRect/>
          <a:stretch>
            <a:fillRect/>
          </a:stretch>
        </p:blipFill>
        <p:spPr bwMode="auto">
          <a:xfrm>
            <a:off x="0" y="1700809"/>
            <a:ext cx="6400800" cy="5157192"/>
          </a:xfrm>
          <a:prstGeom prst="rect">
            <a:avLst/>
          </a:prstGeom>
          <a:noFill/>
        </p:spPr>
      </p:pic>
      <p:sp>
        <p:nvSpPr>
          <p:cNvPr id="2" name="Заголовок 1"/>
          <p:cNvSpPr>
            <a:spLocks noGrp="1"/>
          </p:cNvSpPr>
          <p:nvPr>
            <p:ph type="title"/>
          </p:nvPr>
        </p:nvSpPr>
        <p:spPr>
          <a:xfrm>
            <a:off x="0" y="0"/>
            <a:ext cx="9144000" cy="1691680"/>
          </a:xfrm>
          <a:solidFill>
            <a:srgbClr val="FFFF00"/>
          </a:solidFill>
          <a:ln w="57150">
            <a:solidFill>
              <a:schemeClr val="tx2">
                <a:lumMod val="60000"/>
                <a:lumOff val="40000"/>
              </a:schemeClr>
            </a:solidFill>
          </a:ln>
        </p:spPr>
        <p:txBody>
          <a:bodyPr>
            <a:noAutofit/>
          </a:bodyPr>
          <a:lstStyle/>
          <a:p>
            <a:pPr algn="ctr"/>
            <a:r>
              <a:rPr lang="ru-RU" sz="5400" b="1" dirty="0" smtClean="0"/>
              <a:t>Ст. 163 УК РФ- Вымогательство</a:t>
            </a:r>
            <a:endParaRPr lang="ru-RU" sz="5400" b="1" dirty="0"/>
          </a:p>
        </p:txBody>
      </p:sp>
      <p:sp>
        <p:nvSpPr>
          <p:cNvPr id="3" name="Прямоугольник 2"/>
          <p:cNvSpPr/>
          <p:nvPr/>
        </p:nvSpPr>
        <p:spPr>
          <a:xfrm>
            <a:off x="5220072" y="1841242"/>
            <a:ext cx="3923928" cy="5016758"/>
          </a:xfrm>
          <a:prstGeom prst="rect">
            <a:avLst/>
          </a:prstGeom>
          <a:solidFill>
            <a:srgbClr val="FFFF00"/>
          </a:solidFill>
          <a:ln>
            <a:solidFill>
              <a:schemeClr val="tx2">
                <a:lumMod val="60000"/>
                <a:lumOff val="40000"/>
              </a:schemeClr>
            </a:solidFill>
          </a:ln>
        </p:spPr>
        <p:txBody>
          <a:bodyPr wrap="square">
            <a:spAutoFit/>
          </a:bodyPr>
          <a:lstStyle/>
          <a:p>
            <a:pPr algn="ctr"/>
            <a:r>
              <a:rPr lang="ru-RU" sz="2000" b="1" dirty="0" smtClean="0"/>
              <a:t>Вымогательство — незаконное требование от кого-либо совершения каких-либо действий (например, имущественного характера) под угрозой применения насилия, уничтожения или повреждения чужого имущества, распространения истинных или ложных сведений, позорящих или могущих причинить любой вред тем, кому это требование предъявляется, или их близким.</a:t>
            </a:r>
            <a:endParaRPr lang="ru-RU" sz="2000" b="1"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2002</TotalTime>
  <Words>148</Words>
  <Application>Microsoft Office PowerPoint</Application>
  <PresentationFormat>Экран (4:3)</PresentationFormat>
  <Paragraphs>23</Paragraphs>
  <Slides>17</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Calibri</vt:lpstr>
      <vt:lpstr>Calibri Light</vt:lpstr>
      <vt:lpstr>Times New Roman</vt:lpstr>
      <vt:lpstr>Тема Office</vt:lpstr>
      <vt:lpstr>Административная  и уголовная ответственность несовершеннолетних</vt:lpstr>
      <vt:lpstr>Уголовное право регулирует общественные отношения, возникающие в связи с совершением преступления. Уголовная ответственность является особым видом юридической ответственности, так как наступает только по приговору суда за преступление.  </vt:lpstr>
      <vt:lpstr>Презентация PowerPoint</vt:lpstr>
      <vt:lpstr>Статья 7.27.КоАП Мелкое хищение. </vt:lpstr>
      <vt:lpstr>Статья 20.1. КоАП Мелкое хулиганство.</vt:lpstr>
      <vt:lpstr>Статья 20.20.КоАП Распитие пива и напитков, изготавливаемых на его основе, алкогольной и спиртосодержащей продукции либо потребление наркотических средств или психотропных веществ в общественных местах.  </vt:lpstr>
      <vt:lpstr>ст. 158 УК РФ -Кража</vt:lpstr>
      <vt:lpstr>Ст. 161 УК РФ - Грабёж</vt:lpstr>
      <vt:lpstr>Ст. 163 УК РФ- Вымогательство</vt:lpstr>
      <vt:lpstr>Административная и уголовная ответственность за нарушение Правил дорожного движения.</vt:lpstr>
      <vt:lpstr>Виды административных наказаний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Liberty</dc:creator>
  <cp:lastModifiedBy>пк</cp:lastModifiedBy>
  <cp:revision>11</cp:revision>
  <dcterms:created xsi:type="dcterms:W3CDTF">2014-11-01T18:13:57Z</dcterms:created>
  <dcterms:modified xsi:type="dcterms:W3CDTF">2017-09-19T06:24:32Z</dcterms:modified>
</cp:coreProperties>
</file>