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9" r:id="rId2"/>
    <p:sldId id="260" r:id="rId3"/>
    <p:sldId id="292" r:id="rId4"/>
    <p:sldId id="296" r:id="rId5"/>
    <p:sldId id="263" r:id="rId6"/>
    <p:sldId id="290" r:id="rId7"/>
    <p:sldId id="304" r:id="rId8"/>
    <p:sldId id="264" r:id="rId9"/>
    <p:sldId id="284" r:id="rId10"/>
    <p:sldId id="297" r:id="rId11"/>
    <p:sldId id="286" r:id="rId12"/>
    <p:sldId id="298" r:id="rId13"/>
    <p:sldId id="299" r:id="rId14"/>
    <p:sldId id="300" r:id="rId15"/>
    <p:sldId id="301" r:id="rId16"/>
    <p:sldId id="302" r:id="rId17"/>
    <p:sldId id="295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26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>
        <p:scale>
          <a:sx n="100" d="100"/>
          <a:sy n="100" d="100"/>
        </p:scale>
        <p:origin x="10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1534022309711307"/>
          <c:y val="0.29615604863068867"/>
          <c:w val="0.43703094925634356"/>
          <c:h val="0.580499152046416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8"/>
          <c:dLbls>
            <c:dLbl>
              <c:idx val="0"/>
              <c:layout>
                <c:manualLayout>
                  <c:x val="-0.10484700349956252"/>
                  <c:y val="-0.16585515883004437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-8.7495516185477074E-2"/>
                  <c:y val="-0.2363707979888240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5.3664260717410393E-2"/>
                  <c:y val="-0.25076850709826831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-0.11506211723534561"/>
                  <c:y val="-0.12449402027537258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-2.6689960629921287E-2"/>
                  <c:y val="6.7161778216874761E-3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-4.0456255468066492E-2"/>
                  <c:y val="7.9742050631796263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-5.6094597550306248E-2"/>
                  <c:y val="1.3658109519734202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-0.1200201224846895"/>
                  <c:y val="-4.1088975344844944E-2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0.12361111111111114"/>
                  <c:y val="-0.1098965150523560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3.1158573928258979E-2"/>
                  <c:y val="-9.6784895099174498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9.7286745406824169E-3"/>
                  <c:y val="-0.10996278600735007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bestFit"/>
            <c:showVal val="1"/>
            <c:showLeaderLines val="1"/>
          </c:dLbls>
          <c:cat>
            <c:strRef>
              <c:f>Лист1!$A$2:$A$10</c:f>
              <c:strCache>
                <c:ptCount val="9"/>
                <c:pt idx="0">
                  <c:v>Министерство природных ресурсов и лесопромышленного комплекса Архангельской области</c:v>
                </c:pt>
                <c:pt idx="1">
                  <c:v>Федеральная служба  по  надзору   в  сфере природопользования</c:v>
                </c:pt>
                <c:pt idx="2">
                  <c:v>Министерство транспорта Архангельской области</c:v>
                </c:pt>
                <c:pt idx="3">
                  <c:v>Финансовое управление администрации Шенкурского муниципального округа Архангельской области</c:v>
                </c:pt>
                <c:pt idx="4">
                  <c:v>Администрация Шенкурского муниципального района Архангельской области</c:v>
                </c:pt>
                <c:pt idx="5">
                  <c:v>Контрольно-счетная комиссия Шенкурского муниципального округа Архангельской области</c:v>
                </c:pt>
                <c:pt idx="6">
                  <c:v>Федеральная налоговая служба </c:v>
                </c:pt>
                <c:pt idx="7">
                  <c:v>Администрация Губернатора Архангельской области и Правительства Архангельской области</c:v>
                </c:pt>
                <c:pt idx="8">
                  <c:v>Агентство по организационному обеспечению деятельности мировых судей Архангельской области</c:v>
                </c:pt>
              </c:strCache>
            </c:strRef>
          </c:cat>
          <c:val>
            <c:numRef>
              <c:f>Лист1!$B$2:$B$10</c:f>
              <c:numCache>
                <c:formatCode>_-* #,##0.00\ _₽_-;\-* #,##0.00\ _₽_-;_-* "-"??\ _₽_-;_-@_-</c:formatCode>
                <c:ptCount val="9"/>
                <c:pt idx="0">
                  <c:v>1231256</c:v>
                </c:pt>
                <c:pt idx="1">
                  <c:v>450783.17000000004</c:v>
                </c:pt>
                <c:pt idx="2">
                  <c:v>105500</c:v>
                </c:pt>
                <c:pt idx="3">
                  <c:v>288455545.11000001</c:v>
                </c:pt>
                <c:pt idx="4">
                  <c:v>545067848.38</c:v>
                </c:pt>
                <c:pt idx="5">
                  <c:v>74509.58</c:v>
                </c:pt>
                <c:pt idx="6">
                  <c:v>137804160.16999999</c:v>
                </c:pt>
                <c:pt idx="7">
                  <c:v>22970.5</c:v>
                </c:pt>
                <c:pt idx="8">
                  <c:v>840541.8400000002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55664501312336212"/>
          <c:y val="0"/>
          <c:w val="0.44175022041095391"/>
          <c:h val="1"/>
        </c:manualLayout>
      </c:layout>
      <c:txPr>
        <a:bodyPr/>
        <a:lstStyle/>
        <a:p>
          <a:pPr>
            <a:defRPr sz="1000" kern="0" spc="100" baseline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2445319335082929E-5"/>
          <c:y val="0.31114075714861111"/>
          <c:w val="0.43703094925634367"/>
          <c:h val="0.580499152046415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8"/>
          <c:dLbls>
            <c:dLbl>
              <c:idx val="0"/>
              <c:layout>
                <c:manualLayout>
                  <c:x val="-6.8735892388451458E-2"/>
                  <c:y val="-0.28073792413411175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-1.9440069991251103E-2"/>
                  <c:y val="-0.28382237496224377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3.9775262467191673E-2"/>
                  <c:y val="-0.21830163864277091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1.9660104986876703E-2"/>
                  <c:y val="-0.14697127970197341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-3.0461286089238846E-2"/>
                  <c:y val="-0.11316129367196943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-3.0734033245844276E-2"/>
                  <c:y val="5.227008501560612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0.10084973753280838"/>
                  <c:y val="-0.17864545314387845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8.1321084864391933E-4"/>
                  <c:y val="-2.6104266826923097E-2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5.2777887139107645E-2"/>
                  <c:y val="-0.13986593208819983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7.5603127734033271E-2"/>
                  <c:y val="-0.2366419779500604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-7.6382545931758569E-2"/>
                  <c:y val="-0.22234790324204592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bestFit"/>
            <c:showVal val="1"/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СОЦИАЛЬНАЯ  ПОЛИТИКА</c:v>
                </c:pt>
                <c:pt idx="9">
                  <c:v>ФИЗИЧЕСКАЯ КУЛЬТУРА И СПОРТ</c:v>
                </c:pt>
              </c:strCache>
            </c:strRef>
          </c:cat>
          <c:val>
            <c:numRef>
              <c:f>Лист1!$B$2:$B$11</c:f>
              <c:numCache>
                <c:formatCode>_-* #,##0.00\ _₽_-;\-* #,##0.00\ _₽_-;_-* "-"??\ _₽_-;_-@_-</c:formatCode>
                <c:ptCount val="10"/>
                <c:pt idx="0">
                  <c:v>119626387.27</c:v>
                </c:pt>
                <c:pt idx="1">
                  <c:v>1381015</c:v>
                </c:pt>
                <c:pt idx="2">
                  <c:v>4536010.68</c:v>
                </c:pt>
                <c:pt idx="3">
                  <c:v>45577445.410000004</c:v>
                </c:pt>
                <c:pt idx="4">
                  <c:v>104768205.29000002</c:v>
                </c:pt>
                <c:pt idx="5">
                  <c:v>5236460</c:v>
                </c:pt>
                <c:pt idx="6">
                  <c:v>617674628.20999992</c:v>
                </c:pt>
                <c:pt idx="7">
                  <c:v>84246204.250000015</c:v>
                </c:pt>
                <c:pt idx="8">
                  <c:v>18923369.060000002</c:v>
                </c:pt>
                <c:pt idx="9">
                  <c:v>1798929.49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55824978127734037"/>
          <c:y val="0"/>
          <c:w val="0.44175022041095374"/>
          <c:h val="1"/>
        </c:manualLayout>
      </c:layout>
      <c:txPr>
        <a:bodyPr/>
        <a:lstStyle/>
        <a:p>
          <a:pPr>
            <a:defRPr sz="800" kern="0" spc="100" baseline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A9A1D-B2DD-4A34-AE36-375EBCD204EA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485D7-CEDA-48C0-9957-432FAD70A1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485D7-CEDA-48C0-9957-432FAD70A13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2508FA-A7F2-4CBA-B43D-E14D20264F10}" type="datetime1">
              <a:rPr lang="fr-FR" smtClean="0"/>
              <a:pPr>
                <a:defRPr/>
              </a:pPr>
              <a:t>27/04/2026</a:t>
            </a:fld>
            <a:endParaRPr lang="fr-FR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F60367-8699-4148-A984-B05C0721295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3848" y="260648"/>
            <a:ext cx="55115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Подготовлено: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Финансовым управлением администрации Шенкурского муниципального округа Архангельской области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Символи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2304256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87824" y="2428868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Исполнение бюджета Шенкурского муниципального округа Архангельской области за 2025 год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Доходы бюджета Шенкурского муниципального округа Архангельской области за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2060848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НАЛОГОВЫЕ И НЕНАЛОГОВЫЕ ДОХОДЫ</a:t>
            </a:r>
          </a:p>
          <a:p>
            <a:r>
              <a:rPr lang="ru-RU" sz="1600" dirty="0" smtClean="0"/>
              <a:t>Исполнено: 150 982 614,73</a:t>
            </a:r>
            <a:r>
              <a:rPr lang="en-US" sz="1600" dirty="0" smtClean="0"/>
              <a:t> </a:t>
            </a:r>
            <a:r>
              <a:rPr lang="ru-RU" sz="1600" dirty="0" smtClean="0"/>
              <a:t>рублей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2852936"/>
            <a:ext cx="4145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БЕЗВОЗМЕЗДНЫЕ ПОСТУПЛЕНИЯ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Исполнено: 823 070 500,02</a:t>
            </a:r>
            <a:r>
              <a:rPr lang="en-US" sz="1600" dirty="0" smtClean="0"/>
              <a:t> </a:t>
            </a:r>
            <a:r>
              <a:rPr lang="ru-RU" sz="1600" dirty="0" smtClean="0"/>
              <a:t>рублей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79512" y="3573016"/>
            <a:ext cx="38164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Субсидии бюджетам бюджетной системы РФ (межбюджетные субсидии)</a:t>
            </a:r>
          </a:p>
          <a:p>
            <a:r>
              <a:rPr lang="ru-RU" sz="1400" dirty="0" smtClean="0"/>
              <a:t>Исполнено: </a:t>
            </a:r>
            <a:r>
              <a:rPr lang="en-US" sz="1400" dirty="0" smtClean="0"/>
              <a:t>98 426 875,53 </a:t>
            </a:r>
            <a:r>
              <a:rPr lang="ru-RU" sz="1400" dirty="0" smtClean="0"/>
              <a:t>рублей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4500570"/>
            <a:ext cx="35004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Субвенции бюджетам бюджетной системы РФ</a:t>
            </a:r>
          </a:p>
          <a:p>
            <a:r>
              <a:rPr lang="ru-RU" sz="1400" dirty="0" smtClean="0"/>
              <a:t>Исполнено: </a:t>
            </a:r>
            <a:r>
              <a:rPr lang="en-US" sz="1400" dirty="0" smtClean="0"/>
              <a:t>321 832 870,74 </a:t>
            </a:r>
            <a:r>
              <a:rPr lang="ru-RU" sz="1400" dirty="0" smtClean="0"/>
              <a:t>рублей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716016" y="5445224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Иные межбюджетные трансферты</a:t>
            </a:r>
          </a:p>
          <a:p>
            <a:r>
              <a:rPr lang="ru-RU" sz="1400" dirty="0" smtClean="0"/>
              <a:t>Исполнено: </a:t>
            </a:r>
            <a:r>
              <a:rPr lang="en-US" sz="1400" dirty="0" smtClean="0"/>
              <a:t>114 347 953</a:t>
            </a:r>
            <a:r>
              <a:rPr lang="ru-RU" sz="1400" dirty="0" smtClean="0"/>
              <a:t>,</a:t>
            </a:r>
            <a:r>
              <a:rPr lang="en-US" sz="1400" dirty="0" smtClean="0"/>
              <a:t>65</a:t>
            </a:r>
            <a:r>
              <a:rPr lang="ru-RU" sz="1400" dirty="0" smtClean="0"/>
              <a:t> рублей</a:t>
            </a:r>
            <a:endParaRPr lang="ru-RU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79512" y="1628800"/>
            <a:ext cx="1091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Доходы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-214346" y="2571744"/>
            <a:ext cx="1143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7158" y="3143248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57158" y="235743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2867255" y="4562240"/>
            <a:ext cx="2591148" cy="38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80721" y="3921572"/>
            <a:ext cx="360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160010" y="4488136"/>
            <a:ext cx="360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0" y="3933056"/>
            <a:ext cx="4000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Дотации бюджетам бюджетной системы Российской Федерации</a:t>
            </a:r>
          </a:p>
          <a:p>
            <a:r>
              <a:rPr lang="ru-RU" sz="1400" dirty="0" smtClean="0"/>
              <a:t>Исполнено: </a:t>
            </a:r>
            <a:r>
              <a:rPr lang="en-US" sz="1400" dirty="0" smtClean="0"/>
              <a:t>288 455 545</a:t>
            </a:r>
            <a:r>
              <a:rPr lang="ru-RU" sz="1400" dirty="0" smtClean="0"/>
              <a:t>,8</a:t>
            </a:r>
            <a:r>
              <a:rPr lang="en-US" sz="1400" dirty="0" smtClean="0"/>
              <a:t>11</a:t>
            </a:r>
            <a:r>
              <a:rPr lang="ru-RU" sz="1400" dirty="0" smtClean="0"/>
              <a:t> рублей</a:t>
            </a:r>
            <a:endParaRPr lang="ru-RU" sz="14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>
            <a:off x="3812471" y="4855022"/>
            <a:ext cx="360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4187369" y="5742584"/>
            <a:ext cx="360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«Отраслевая» структура расходов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(рублей)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556792"/>
          <a:ext cx="9144000" cy="50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744" y="1628800"/>
            <a:ext cx="4159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/>
              <a:t>ОБЩЕГОСУДАРСТВЕННЫЕ ВОПРОСЫ</a:t>
            </a:r>
          </a:p>
          <a:p>
            <a:r>
              <a:rPr lang="ru-RU" sz="1600" dirty="0" smtClean="0"/>
              <a:t>Исполнено</a:t>
            </a:r>
            <a:r>
              <a:rPr lang="en-US" sz="1600" dirty="0" smtClean="0"/>
              <a:t>:</a:t>
            </a:r>
            <a:r>
              <a:rPr lang="ru-RU" sz="1600" b="1" dirty="0" smtClean="0"/>
              <a:t> 119 626 387,27 </a:t>
            </a:r>
            <a:r>
              <a:rPr lang="ru-RU" sz="1600" dirty="0" smtClean="0"/>
              <a:t>рублей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2420888"/>
            <a:ext cx="4752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Функционирование высшего должностного лица субъекта РФ и муниципального образования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2 154 716,25 рублей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3284984"/>
            <a:ext cx="47160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3 300 351,61 рублей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644008" y="2420888"/>
            <a:ext cx="4499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Функционирование Правительства РФ, высших исполнительных органов государственной  власти субъектов РФ, местных администраций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96 020 789,84 рублей</a:t>
            </a: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4644008" y="3501008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Судебная система</a:t>
            </a:r>
            <a:r>
              <a:rPr lang="ru-RU" sz="1400" dirty="0" smtClean="0"/>
              <a:t> </a:t>
            </a:r>
          </a:p>
          <a:p>
            <a:r>
              <a:rPr lang="ru-RU" sz="1400" dirty="0" smtClean="0"/>
              <a:t>Исполнено:   4 288,31 рублей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644008" y="4149080"/>
            <a:ext cx="4499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Обеспечение деятельности финансовых, налоговых и таможенных органов и органов финансового (финансово-бюджетного) надзора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15 604 759,72 рублей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4653136"/>
            <a:ext cx="3707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Резервные фонды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- рублей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644008" y="5301208"/>
            <a:ext cx="4499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Другие общегосударственные вопросы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2 541 481,54 рублей</a:t>
            </a:r>
            <a:endParaRPr lang="ru-RU" sz="14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4572000" y="2420888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283968" y="285293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283968" y="357301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987824" y="4797152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572000" y="270892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572000" y="38610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572000" y="450912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572000" y="544522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772816"/>
            <a:ext cx="30778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/>
              <a:t>НАЦИОНАЛЬНАЯ ОБОРОНА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2132856"/>
            <a:ext cx="3534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Мобилизационная и вневойсковая подготовка </a:t>
            </a:r>
          </a:p>
          <a:p>
            <a:r>
              <a:rPr lang="ru-RU" sz="1400" dirty="0" smtClean="0"/>
              <a:t>Исполнено:   1 381 015,00 рублей</a:t>
            </a:r>
            <a:endParaRPr lang="ru-RU" sz="14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79512" y="2060848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79512" y="26369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9512" y="3573016"/>
            <a:ext cx="471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НАЦИОНАЛЬНАЯ БЕЗОПАСНОСТЬ И ПРАВООХРАНИТЕЛЬНАЯ ДЕЯТЕЛЬНОСТЬ</a:t>
            </a:r>
            <a:endParaRPr lang="ru-RU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67544" y="4221088"/>
            <a:ext cx="33900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Защита населения и территории от чрезвычайных ситуаций природного и техногенного характера, пожарная безопасность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4 536 010,68 рублей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4895527" y="2996952"/>
            <a:ext cx="3236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ОХРАНА ОКРУЖАЮЩЕЙ СРЕДЫ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5148064" y="3861048"/>
            <a:ext cx="35283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Другие вопросы в области охраны окружающей среды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5 236 460,00 рублей</a:t>
            </a:r>
            <a:endParaRPr lang="ru-RU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4283968" y="1772816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КУЛЬТУРА, КИНЕМАТОГРАФИЯ</a:t>
            </a:r>
            <a:endParaRPr lang="ru-RU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4714876" y="2357430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Культура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84 246 204,25 рублей </a:t>
            </a:r>
            <a:endParaRPr lang="ru-RU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779912" y="5229200"/>
            <a:ext cx="37185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/>
              <a:t>ФИЗИЧЕСКАЯ КУЛЬТУРА И СПОРТ</a:t>
            </a:r>
            <a:endParaRPr lang="ru-RU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286248" y="578645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Массовый спорт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1 798 929,49 рублей</a:t>
            </a:r>
            <a:endParaRPr lang="ru-RU" sz="1400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323528" y="4149080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23528" y="472514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4572000" y="2060848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72000" y="26369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5076056" y="3573016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076056" y="4149080"/>
            <a:ext cx="1618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139952" y="5517232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139952" y="6093296"/>
            <a:ext cx="1618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857364"/>
            <a:ext cx="35035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/>
              <a:t>НАЦИОНАЛЬНАЯ ЭКОНОМИКА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Исполнено: </a:t>
            </a:r>
            <a:r>
              <a:rPr lang="ru-RU" sz="1600" b="1" dirty="0" smtClean="0"/>
              <a:t>  45 577 445,41 </a:t>
            </a:r>
            <a:r>
              <a:rPr lang="ru-RU" sz="1600" dirty="0" smtClean="0"/>
              <a:t>рублей</a:t>
            </a:r>
          </a:p>
          <a:p>
            <a:endParaRPr lang="ru-RU" sz="16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467544" y="2564904"/>
            <a:ext cx="0" cy="223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67544" y="314096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42910" y="2786058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Транспорт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 3 320 673,61 рублей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683568" y="3501008"/>
            <a:ext cx="33843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Дорожное хозяйство (дорожные фонды)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42 014 221,80 рублей</a:t>
            </a:r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683568" y="4509120"/>
            <a:ext cx="33883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Другие вопросы в области национальной экономики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 :   242 550,00 рублей</a:t>
            </a:r>
            <a:endParaRPr lang="ru-RU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4071934" y="1857364"/>
            <a:ext cx="45286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/>
              <a:t>ЖИЛИЩНО-КОММУНАЛЬНОЕ ХОЗЯЙСТВО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Исполнено: </a:t>
            </a:r>
            <a:r>
              <a:rPr lang="ru-RU" sz="1600" b="1" dirty="0" smtClean="0"/>
              <a:t>  104 768 205,29 </a:t>
            </a:r>
            <a:r>
              <a:rPr lang="ru-RU" sz="1600" dirty="0" smtClean="0"/>
              <a:t>рублей</a:t>
            </a:r>
          </a:p>
          <a:p>
            <a:endParaRPr lang="ru-RU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4572000" y="2708920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Жилищное хозяйство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2 395 074,15 рублей</a:t>
            </a:r>
            <a:endParaRPr lang="ru-RU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4572000" y="357301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Коммунальное хозяйство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9 895 978,99 рублей</a:t>
            </a:r>
            <a:endParaRPr lang="ru-RU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0" y="4509120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Благоустройство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  92 477 152,15 рублей</a:t>
            </a:r>
            <a:endParaRPr lang="ru-RU" sz="14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67544" y="400506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67544" y="479715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355976" y="2564904"/>
            <a:ext cx="0" cy="223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355976" y="30689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355976" y="38610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355976" y="479715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7422" y="1928802"/>
            <a:ext cx="38884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СОЦИАЛЬНАЯ  ПОЛИТИКА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Исполнено: </a:t>
            </a:r>
            <a:r>
              <a:rPr lang="ru-RU" sz="1600" b="1" dirty="0" smtClean="0"/>
              <a:t>18 923 369,06 </a:t>
            </a:r>
            <a:r>
              <a:rPr lang="ru-RU" sz="1600" dirty="0" smtClean="0"/>
              <a:t>рублей</a:t>
            </a:r>
          </a:p>
          <a:p>
            <a:endParaRPr lang="ru-RU" sz="16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2627784" y="2564904"/>
            <a:ext cx="0" cy="223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4" y="314096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43808" y="2708920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Пенсионное обеспечение</a:t>
            </a:r>
          </a:p>
          <a:p>
            <a:r>
              <a:rPr lang="ru-RU" sz="1400" dirty="0" smtClean="0"/>
              <a:t>Исполнено</a:t>
            </a:r>
            <a:r>
              <a:rPr lang="en-US" sz="1400" dirty="0" smtClean="0"/>
              <a:t>: </a:t>
            </a:r>
            <a:r>
              <a:rPr lang="ru-RU" sz="1400" dirty="0" smtClean="0"/>
              <a:t>1 662 257,14 рублей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2843808" y="3501008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Социальное обеспечение населения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</a:t>
            </a:r>
            <a:r>
              <a:rPr lang="en-US" sz="1400" dirty="0" smtClean="0"/>
              <a:t> </a:t>
            </a:r>
            <a:r>
              <a:rPr lang="ru-RU" sz="1400" dirty="0" smtClean="0"/>
              <a:t>235 000,00 рублей</a:t>
            </a:r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2843808" y="4509120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Охрана семьи и детства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</a:t>
            </a:r>
            <a:r>
              <a:rPr lang="en-US" sz="1400" dirty="0" smtClean="0"/>
              <a:t> </a:t>
            </a:r>
            <a:r>
              <a:rPr lang="ru-RU" sz="1400" dirty="0" smtClean="0"/>
              <a:t>17 026 111,92 рублей</a:t>
            </a:r>
            <a:endParaRPr lang="ru-RU" sz="14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2627784" y="400506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627784" y="479715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Расходы бюджета Шенкурского муниципального округа Архангельской области за 202</a:t>
            </a:r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</a:t>
            </a:r>
            <a:endParaRPr lang="ru-RU" sz="20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7422" y="1928802"/>
            <a:ext cx="42484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ОБРАЗОВАНИЕ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Исполнено: </a:t>
            </a:r>
            <a:r>
              <a:rPr lang="ru-RU" sz="1600" b="1" dirty="0" smtClean="0"/>
              <a:t>617 674 628,21 </a:t>
            </a:r>
            <a:r>
              <a:rPr lang="ru-RU" sz="1600" dirty="0" smtClean="0"/>
              <a:t>рублей</a:t>
            </a:r>
          </a:p>
          <a:p>
            <a:endParaRPr lang="ru-RU" sz="16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3136400" y="3719882"/>
            <a:ext cx="2440862" cy="1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95536" y="2780928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Дошкольное образование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147 400 741,98  рублей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395536" y="357301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Общее образование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</a:t>
            </a:r>
            <a:r>
              <a:rPr lang="en-US" sz="1400" dirty="0" smtClean="0"/>
              <a:t>: </a:t>
            </a:r>
            <a:r>
              <a:rPr lang="ru-RU" sz="1400" dirty="0" smtClean="0"/>
              <a:t>409 369 889,22 рублей</a:t>
            </a:r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395536" y="4365104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Дополнительное образование детей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</a:t>
            </a:r>
            <a:r>
              <a:rPr lang="en-US" sz="1400" dirty="0" smtClean="0"/>
              <a:t> </a:t>
            </a:r>
            <a:r>
              <a:rPr lang="ru-RU" sz="1400" dirty="0" smtClean="0"/>
              <a:t>49 504 326,66 рублей</a:t>
            </a:r>
            <a:endParaRPr lang="ru-RU" sz="14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923928" y="3068960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851920" y="3933056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32040" y="386104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Молодежная политика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</a:t>
            </a:r>
            <a:r>
              <a:rPr lang="en-US" sz="1400" dirty="0" smtClean="0"/>
              <a:t> </a:t>
            </a:r>
            <a:r>
              <a:rPr lang="ru-RU" sz="1400" dirty="0" smtClean="0"/>
              <a:t>2 928 744,30 рублей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2040" y="2708920"/>
            <a:ext cx="36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Другие вопросы в области образования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Исполнено: </a:t>
            </a:r>
            <a:r>
              <a:rPr lang="en-US" sz="1400" dirty="0" smtClean="0"/>
              <a:t> </a:t>
            </a:r>
            <a:r>
              <a:rPr lang="ru-RU" sz="1400" dirty="0" smtClean="0"/>
              <a:t>8 470 926,05 рублей</a:t>
            </a:r>
            <a:endParaRPr lang="ru-RU" sz="14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355976" y="314096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355976" y="407707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851920" y="4653136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Результат исполнения бюджета и </a:t>
            </a:r>
            <a:b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муниципальный долг</a:t>
            </a:r>
            <a:endParaRPr lang="ru-RU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316361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/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Бюджет </a:t>
            </a:r>
            <a:r>
              <a:rPr lang="ru-RU" sz="1400" dirty="0" smtClean="0"/>
              <a:t>Шенкурского муниципального округа Архангельской области за 202</a:t>
            </a:r>
            <a:r>
              <a:rPr lang="en-US" sz="1400" dirty="0" smtClean="0"/>
              <a:t>5</a:t>
            </a:r>
            <a:r>
              <a:rPr lang="ru-RU" sz="1400" dirty="0" smtClean="0"/>
              <a:t> год </a:t>
            </a:r>
          </a:p>
          <a:p>
            <a:pPr lvl="0" indent="449263" algn="just"/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9263" algn="just" eaLnBrk="0" hangingPunct="0"/>
            <a:r>
              <a:rPr lang="ru-RU" sz="1400" dirty="0" smtClean="0"/>
              <a:t>Исполнен с дефицитом в размере </a:t>
            </a:r>
            <a:r>
              <a:rPr lang="ru-RU" sz="1400" b="1" dirty="0" smtClean="0"/>
              <a:t>29 715 539,91 рублей.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Муниципальный долг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          Размер муниципального внутреннего долга на 1 января </a:t>
            </a:r>
            <a:r>
              <a:rPr lang="ru-RU" sz="1400" dirty="0" smtClean="0"/>
              <a:t>202</a:t>
            </a:r>
            <a:r>
              <a:rPr lang="en-US" sz="1400" dirty="0" smtClean="0"/>
              <a:t>6</a:t>
            </a:r>
            <a:r>
              <a:rPr lang="ru-RU" sz="1400" dirty="0" smtClean="0"/>
              <a:t> </a:t>
            </a:r>
            <a:r>
              <a:rPr lang="ru-RU" sz="1400" dirty="0" smtClean="0"/>
              <a:t>года составил 0,00 рублей.</a:t>
            </a:r>
          </a:p>
          <a:p>
            <a:r>
              <a:rPr lang="ru-RU" sz="1400" dirty="0" smtClean="0"/>
              <a:t>          Долг по муниципальным гарантиям на 1 января </a:t>
            </a:r>
            <a:r>
              <a:rPr lang="ru-RU" sz="1400" dirty="0" smtClean="0"/>
              <a:t>202</a:t>
            </a:r>
            <a:r>
              <a:rPr lang="en-US" sz="1400" dirty="0" smtClean="0"/>
              <a:t>6</a:t>
            </a:r>
            <a:r>
              <a:rPr lang="ru-RU" sz="1400" dirty="0" smtClean="0"/>
              <a:t> </a:t>
            </a:r>
            <a:r>
              <a:rPr lang="ru-RU" sz="1400" dirty="0" smtClean="0"/>
              <a:t>года отсутствует.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1400" b="1" dirty="0" smtClean="0"/>
              <a:t>          Просроченная кредиторская задолженность</a:t>
            </a:r>
          </a:p>
          <a:p>
            <a:r>
              <a:rPr lang="ru-RU" sz="1400" dirty="0" smtClean="0"/>
              <a:t>          По состоянию на 1 января </a:t>
            </a:r>
            <a:r>
              <a:rPr lang="ru-RU" sz="1400" dirty="0" smtClean="0"/>
              <a:t>202</a:t>
            </a:r>
            <a:r>
              <a:rPr lang="en-US" sz="1400" smtClean="0"/>
              <a:t>6</a:t>
            </a:r>
            <a:r>
              <a:rPr lang="ru-RU" sz="1400" smtClean="0"/>
              <a:t> </a:t>
            </a:r>
            <a:r>
              <a:rPr lang="ru-RU" sz="1400" dirty="0" smtClean="0"/>
              <a:t>года просроченная кредиторская задолженность отсутствует.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Что такое бюджет?</a:t>
            </a:r>
            <a:endParaRPr lang="ru-RU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772816"/>
            <a:ext cx="86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Бюдже́т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финансовый план определённого субъекта (семьи, бизнеса, организации, государства и т. д.), устанавливаемый на определённый период времени, обычно на один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По-честному или по справедливости? Как поделят федеральный бюджет-2019 |  Экономика | Деньги | Аргументы и Факт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212976"/>
            <a:ext cx="5400600" cy="3283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Бюджет муниципального образования</a:t>
            </a:r>
            <a:endParaRPr lang="ru-RU" sz="36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187624" y="1772816"/>
            <a:ext cx="230346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4499992" y="1772816"/>
            <a:ext cx="237648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Расходы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071538" y="2643182"/>
            <a:ext cx="1582738" cy="5040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Налоговые</a:t>
            </a:r>
            <a:endParaRPr lang="ru-RU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899592" y="2060848"/>
            <a:ext cx="0" cy="2520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 flipH="1" flipV="1">
            <a:off x="899592" y="2060848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 flipV="1">
            <a:off x="4211960" y="2060848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4211960" y="2060848"/>
            <a:ext cx="0" cy="41764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500562" y="2643182"/>
            <a:ext cx="4320480" cy="12241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расходы, связанные с решением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вопросов местного значения,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установленные законодательством РФ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и законодательством субъекта РФ;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4500562" y="5715016"/>
            <a:ext cx="4320480" cy="6480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иные расходы, предусмотренные </a:t>
            </a:r>
          </a:p>
          <a:p>
            <a:pPr algn="ctr"/>
            <a:r>
              <a:rPr lang="ru-RU" dirty="0" smtClean="0"/>
              <a:t>уставом муниципального образования.</a:t>
            </a:r>
            <a:endParaRPr lang="ru-RU" dirty="0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500562" y="4071942"/>
            <a:ext cx="4320480" cy="129614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расходы, связанные с осуществлением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отдельных государственных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полномочий, переданных органам </a:t>
            </a:r>
          </a:p>
          <a:p>
            <a:pPr marL="320040" indent="-320040"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местного самоуправления;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1071538" y="3357562"/>
            <a:ext cx="1582738" cy="5040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Неналоговые</a:t>
            </a:r>
            <a:endParaRPr lang="ru-RU" dirty="0"/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1071538" y="4214818"/>
            <a:ext cx="1728192" cy="5760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Безвозмездные </a:t>
            </a:r>
          </a:p>
          <a:p>
            <a:pPr algn="ctr"/>
            <a:r>
              <a:rPr lang="ru-RU" dirty="0" smtClean="0"/>
              <a:t>поступления</a:t>
            </a:r>
            <a:endParaRPr lang="ru-RU" dirty="0"/>
          </a:p>
        </p:txBody>
      </p:sp>
      <p:sp>
        <p:nvSpPr>
          <p:cNvPr id="22" name="Line 14"/>
          <p:cNvSpPr>
            <a:spLocks noChangeShapeType="1"/>
          </p:cNvSpPr>
          <p:nvPr/>
        </p:nvSpPr>
        <p:spPr bwMode="auto">
          <a:xfrm flipH="1" flipV="1">
            <a:off x="4214810" y="4786322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 flipH="1" flipV="1">
            <a:off x="4214810" y="3286124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H="1" flipV="1">
            <a:off x="4214810" y="6215082"/>
            <a:ext cx="288032" cy="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 flipV="1">
            <a:off x="928662" y="2928934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 flipV="1">
            <a:off x="928662" y="3643314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928662" y="4572008"/>
            <a:ext cx="1440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Налоговые и неналоговые доходы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84482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поступления от уплаты налогов, установленных Налоговым кодексом Российской Федерации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299695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поступления от уплаты других пошлин и сборов, установленных законодательством Российской Федерации, а также штрафов за нарушения законодательства.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Безвозмездные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поступления  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бюджет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700808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Безвозмездные поступления</a:t>
            </a:r>
            <a:r>
              <a:rPr lang="ru-RU" sz="2000" dirty="0" smtClean="0"/>
              <a:t> - это добровольные и безвозмездные поступления денежных средств, материалов, основных средств и других активов от юридических и физических лиц.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996952"/>
            <a:ext cx="911839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Безвозмездные поступления состоят из:</a:t>
            </a:r>
          </a:p>
          <a:p>
            <a:endParaRPr lang="ru-RU" sz="2000" b="1" dirty="0" smtClean="0"/>
          </a:p>
          <a:p>
            <a:pPr>
              <a:buFontTx/>
              <a:buChar char="-"/>
            </a:pPr>
            <a:r>
              <a:rPr lang="ru-RU" sz="2000" dirty="0" smtClean="0"/>
              <a:t> Дотации от других бюджетов бюджетной системы Российской Федерации</a:t>
            </a:r>
          </a:p>
          <a:p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Субсидии бюджетам бюджетной системы Российской Федерации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Субвенции бюджетам бюджетной системы Российской федерации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Иные межбюджетные трансферты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 Безвозмездные поступления от юридических и физических лиц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Участники бюджетного процесса</a:t>
            </a:r>
            <a:endParaRPr lang="ru-RU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606" y="1772816"/>
            <a:ext cx="926958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/>
              <a:t>-</a:t>
            </a:r>
            <a:r>
              <a:rPr lang="ru-RU" sz="2400" b="1" dirty="0" smtClean="0"/>
              <a:t> </a:t>
            </a:r>
            <a:r>
              <a:rPr lang="ru-RU" sz="2400" dirty="0" smtClean="0"/>
              <a:t>Представительные органы власти;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Органы местного самоуправления;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Органы  муниципального финансового контроля;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Главные распорядители бюджетных средств (распорядители бюджетных средств);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- Иные органы, на которые возложены бюджетные, налоговые и иные полномочия.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8" name="Содержимое 1"/>
          <p:cNvSpPr>
            <a:spLocks noGrp="1"/>
          </p:cNvSpPr>
          <p:nvPr>
            <p:ph idx="1"/>
          </p:nvPr>
        </p:nvSpPr>
        <p:spPr>
          <a:xfrm>
            <a:off x="251520" y="1700808"/>
            <a:ext cx="8535322" cy="48714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1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данным Управления Федеральной службы государственной статистики по Архангельской области и Ненецкому  автономному округу: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Количество организаций по данным государственной регистрации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по Шенкурскому муниципальному округу на 1 октября 2025 года составило 96 единиц.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Количество индивидуальных предпринимателей по данным государственной регистрации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по Шенкурскому муниципальному округу на 1 октября 2025 года составило 251 единица.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Жилищное строительство.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В 2025 году за счет всех источников финансирования введено 827,3 кв.м. квадратных метров жилых помещений, что на 60% ниже уровня 2024 года. 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Оборот розничной торговли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организаций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(без субъектов малого предпринимательства) по Шенкурскому муниципальному округу за 2025 год составил 848,3517 млн. рублей.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Оборот общественного питания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без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субъектов малого предпринимательства по Шенкурскому муниципальному округу за 2025 год составил 9,4981 млн. рублей.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Среднесписочная численность работников (без внешних совместителей)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по Шенкурскому муниципальному округу за январь-сентябрь 2025 года составила 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1549 человек.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Фонд начисленной заработной платы работникам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по Шенкурскому муниципальному округу за январь-сентябрь 2025 года составил 931,1765 млн. рублей.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Среднемесячная номинальная начисленная заработная плата работников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по Шенкурскому муниципальному округу за январь-сентябрь 2025 года составила 66772,5 рублей. </a:t>
            </a:r>
          </a:p>
          <a:p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Демография.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Оценка численности населения Шенкурского муниципального округа составила 10226 человек, в том числе: городское население – 4365 человек, сельское население – 5861 человек.</a:t>
            </a:r>
          </a:p>
          <a:p>
            <a:pPr>
              <a:buNone/>
            </a:pPr>
            <a:endParaRPr lang="ru-RU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Итоги социально-экономического развития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Шенкурского муниципального округа за 2025 год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2880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Исполнение  бюджета Шенкурского муниципального округа Архангельской области за 2025 год  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285992"/>
          <a:ext cx="8564690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345"/>
                <a:gridCol w="4282345"/>
              </a:tblGrid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Характеристика</a:t>
                      </a:r>
                      <a:endParaRPr lang="ru-RU" sz="2500" dirty="0"/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500" dirty="0" smtClean="0"/>
                        <a:t>Рублей</a:t>
                      </a:r>
                      <a:endParaRPr lang="ru-RU" sz="2500" dirty="0"/>
                    </a:p>
                  </a:txBody>
                  <a:tcPr marL="128471" marR="128471" marT="64235" marB="64235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Доходы</a:t>
                      </a:r>
                      <a:endParaRPr lang="ru-RU" sz="2500" dirty="0"/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b="1" i="0" u="none" strike="noStrike" dirty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974 053 114,75</a:t>
                      </a:r>
                      <a:endParaRPr lang="ru-RU" sz="24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114300" marT="9525" marB="0" anchor="ctr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Расходы</a:t>
                      </a:r>
                      <a:endParaRPr lang="ru-RU" sz="2500" dirty="0"/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1 003 768 654,66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00100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Дефицит</a:t>
                      </a:r>
                      <a:endParaRPr lang="ru-RU" sz="2500" dirty="0"/>
                    </a:p>
                  </a:txBody>
                  <a:tcPr marL="128471" marR="128471" marT="64235" marB="64235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-29 715 539,91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857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D06C8-5474-4D40-A574-C3E5EF8B67C6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Исполнение  бюджета Шенкурского муниципального округа Архангельской области за 202</a:t>
            </a:r>
            <a:r>
              <a:rPr lang="en-US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год  по администраторам доходов (рублей)</a:t>
            </a:r>
            <a:endParaRPr lang="ru-RU" sz="28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643050"/>
          <a:ext cx="9144000" cy="50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1304</TotalTime>
  <Words>679</Words>
  <Application>Microsoft Office PowerPoint</Application>
  <PresentationFormat>Экран (4:3)</PresentationFormat>
  <Paragraphs>181</Paragraphs>
  <Slides>17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Слайд 1</vt:lpstr>
      <vt:lpstr>Что такое бюджет?</vt:lpstr>
      <vt:lpstr>Бюджет муниципального образования</vt:lpstr>
      <vt:lpstr>Налоговые и неналоговые доходы</vt:lpstr>
      <vt:lpstr>Безвозмездные поступления   в бюджет</vt:lpstr>
      <vt:lpstr>Участники бюджетного процесса</vt:lpstr>
      <vt:lpstr>Итоги социально-экономического развития  Шенкурского муниципального округа за 2025 год</vt:lpstr>
      <vt:lpstr>Исполнение  бюджета Шенкурского муниципального округа Архангельской области за 2025 год  </vt:lpstr>
      <vt:lpstr>Исполнение  бюджета Шенкурского муниципального округа Архангельской области за 2025 год  по администраторам доходов (рублей)</vt:lpstr>
      <vt:lpstr>Доходы бюджета Шенкурского муниципального округа Архангельской области за 2025 год </vt:lpstr>
      <vt:lpstr>«Отраслевая» структура расходов Шенкурского муниципального округа Архангельской области за 2025 год (рублей)</vt:lpstr>
      <vt:lpstr>Расходы бюджета Шенкурского муниципального округа Архангельской области за 2025 год</vt:lpstr>
      <vt:lpstr>Расходы бюджета Шенкурского муниципального округа Архангельской области за 2025 год</vt:lpstr>
      <vt:lpstr>Расходы бюджета Шенкурского муниципального округа Архангельской области за 2025 год</vt:lpstr>
      <vt:lpstr>Расходы бюджета Шенкурского муниципального округа Архангельской области за 2025 год</vt:lpstr>
      <vt:lpstr>Расходы бюджета Шенкурского муниципального округа Архангельской области за 2025 год</vt:lpstr>
      <vt:lpstr>Результат исполнения бюджета и  муниципальный долг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Eric</dc:creator>
  <cp:lastModifiedBy>КФиЭ - Ельцов Константин Романович</cp:lastModifiedBy>
  <cp:revision>218</cp:revision>
  <dcterms:created xsi:type="dcterms:W3CDTF">2008-06-11T14:49:56Z</dcterms:created>
  <dcterms:modified xsi:type="dcterms:W3CDTF">2026-04-27T14:07:10Z</dcterms:modified>
</cp:coreProperties>
</file>