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67" r:id="rId2"/>
    <p:sldId id="268" r:id="rId3"/>
    <p:sldId id="269" r:id="rId4"/>
    <p:sldId id="371" r:id="rId5"/>
    <p:sldId id="375" r:id="rId6"/>
    <p:sldId id="384" r:id="rId7"/>
    <p:sldId id="385" r:id="rId8"/>
    <p:sldId id="373" r:id="rId9"/>
    <p:sldId id="391" r:id="rId10"/>
    <p:sldId id="394" r:id="rId11"/>
    <p:sldId id="374" r:id="rId12"/>
    <p:sldId id="390" r:id="rId13"/>
    <p:sldId id="411" r:id="rId14"/>
    <p:sldId id="412" r:id="rId15"/>
    <p:sldId id="413" r:id="rId16"/>
    <p:sldId id="358" r:id="rId17"/>
    <p:sldId id="327" r:id="rId1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92"/>
            <p14:sldId id="393"/>
            <p14:sldId id="373"/>
            <p14:sldId id="391"/>
            <p14:sldId id="394"/>
            <p14:sldId id="413"/>
            <p14:sldId id="409"/>
            <p14:sldId id="412"/>
            <p14:sldId id="399"/>
            <p14:sldId id="400"/>
            <p14:sldId id="411"/>
            <p14:sldId id="410"/>
            <p14:sldId id="401"/>
            <p14:sldId id="408"/>
            <p14:sldId id="377"/>
            <p14:sldId id="402"/>
            <p14:sldId id="407"/>
            <p14:sldId id="403"/>
            <p14:sldId id="404"/>
            <p14:sldId id="406"/>
            <p14:sldId id="405"/>
            <p14:sldId id="397"/>
            <p14:sldId id="374"/>
            <p14:sldId id="396"/>
            <p14:sldId id="390"/>
            <p14:sldId id="395"/>
            <p14:sldId id="388"/>
            <p14:sldId id="387"/>
            <p14:sldId id="381"/>
            <p14:sldId id="379"/>
            <p14:sldId id="382"/>
            <p14:sldId id="380"/>
            <p14:sldId id="359"/>
            <p14:sldId id="286"/>
            <p14:sldId id="363"/>
            <p14:sldId id="360"/>
            <p14:sldId id="361"/>
            <p14:sldId id="362"/>
            <p14:sldId id="357"/>
            <p14:sldId id="358"/>
            <p14:sldId id="334"/>
            <p14:sldId id="336"/>
            <p14:sldId id="338"/>
            <p14:sldId id="339"/>
            <p14:sldId id="337"/>
            <p14:sldId id="335"/>
            <p14:sldId id="340"/>
            <p14:sldId id="342"/>
            <p14:sldId id="343"/>
            <p14:sldId id="341"/>
            <p14:sldId id="333"/>
            <p14:sldId id="331"/>
            <p14:sldId id="332"/>
            <p14:sldId id="330"/>
            <p14:sldId id="328"/>
            <p14:sldId id="32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1D1"/>
    <a:srgbClr val="4756A0"/>
    <a:srgbClr val="B1C1E4"/>
    <a:srgbClr val="B9B9B9"/>
    <a:srgbClr val="F1F1F1"/>
    <a:srgbClr val="A6A6A6"/>
    <a:srgbClr val="595959"/>
    <a:srgbClr val="FBFBFB"/>
    <a:srgbClr val="FCFCFC"/>
    <a:srgbClr val="FEFEF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854"/>
    <p:restoredTop sz="94719"/>
  </p:normalViewPr>
  <p:slideViewPr>
    <p:cSldViewPr snapToGrid="0">
      <p:cViewPr>
        <p:scale>
          <a:sx n="125" d="100"/>
          <a:sy n="125" d="100"/>
        </p:scale>
        <p:origin x="-864" y="-7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pPr/>
              <a:t>22.10.2025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</a:t>
            </a:fld>
            <a:endParaRPr lang="x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53577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228727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228727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727244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17</a:t>
            </a:fld>
            <a:endParaRPr 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3</a:t>
            </a:fld>
            <a:endParaRPr 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4</a:t>
            </a:fld>
            <a:endParaRPr 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25378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18284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96060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170714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265631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616327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pPr/>
              <a:t>22.10.2025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1.jpeg"/><Relationship Id="rId17" Type="http://schemas.openxmlformats.org/officeDocument/2006/relationships/image" Target="../media/image40.jpeg"/><Relationship Id="rId2" Type="http://schemas.openxmlformats.org/officeDocument/2006/relationships/image" Target="../media/image39.png"/><Relationship Id="rId16" Type="http://schemas.openxmlformats.org/officeDocument/2006/relationships/image" Target="../media/image164.sv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1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hyperlink" Target="https://msp29.ru/r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7.png"/><Relationship Id="rId7" Type="http://schemas.openxmlformats.org/officeDocument/2006/relationships/image" Target="../media/image14.pn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svg"/><Relationship Id="rId11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205.svg"/><Relationship Id="rId4" Type="http://schemas.openxmlformats.org/officeDocument/2006/relationships/image" Target="../media/image201.sv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7.svg"/><Relationship Id="rId3" Type="http://schemas.openxmlformats.org/officeDocument/2006/relationships/image" Target="../media/image47.png"/><Relationship Id="rId7" Type="http://schemas.openxmlformats.org/officeDocument/2006/relationships/hyperlink" Target="mailto:schenfin@atnet.ru" TargetMode="External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svg"/><Relationship Id="rId11" Type="http://schemas.openxmlformats.org/officeDocument/2006/relationships/image" Target="../media/image205.svg"/><Relationship Id="rId5" Type="http://schemas.openxmlformats.org/officeDocument/2006/relationships/image" Target="../media/image48.png"/><Relationship Id="rId10" Type="http://schemas.openxmlformats.org/officeDocument/2006/relationships/image" Target="../media/image49.png"/><Relationship Id="rId4" Type="http://schemas.openxmlformats.org/officeDocument/2006/relationships/image" Target="../media/image201.svg"/><Relationship Id="rId9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46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6.xml"/><Relationship Id="rId5" Type="http://schemas.openxmlformats.org/officeDocument/2006/relationships/slide" Target="slide6.xml"/><Relationship Id="rId10" Type="http://schemas.openxmlformats.org/officeDocument/2006/relationships/slide" Target="slide15.xml"/><Relationship Id="rId4" Type="http://schemas.openxmlformats.org/officeDocument/2006/relationships/slide" Target="slide5.xml"/><Relationship Id="rId9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svg"/><Relationship Id="rId3" Type="http://schemas.openxmlformats.org/officeDocument/2006/relationships/image" Target="../media/image4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svg"/><Relationship Id="rId18" Type="http://schemas.openxmlformats.org/officeDocument/2006/relationships/image" Target="../media/image14.png"/><Relationship Id="rId3" Type="http://schemas.openxmlformats.org/officeDocument/2006/relationships/image" Target="../media/image7.png"/><Relationship Id="rId21" Type="http://schemas.openxmlformats.org/officeDocument/2006/relationships/image" Target="../media/image37.svg"/><Relationship Id="rId17" Type="http://schemas.openxmlformats.org/officeDocument/2006/relationships/image" Target="../media/image33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20.svg"/><Relationship Id="rId15" Type="http://schemas.openxmlformats.org/officeDocument/2006/relationships/image" Target="../media/image31.svg"/><Relationship Id="rId10" Type="http://schemas.openxmlformats.org/officeDocument/2006/relationships/image" Target="../media/image26.svg"/><Relationship Id="rId19" Type="http://schemas.openxmlformats.org/officeDocument/2006/relationships/image" Target="../media/image35.svg"/><Relationship Id="rId4" Type="http://schemas.openxmlformats.org/officeDocument/2006/relationships/image" Target="../media/image8.png"/><Relationship Id="rId9" Type="http://schemas.openxmlformats.org/officeDocument/2006/relationships/image" Target="../media/image10.png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3" Type="http://schemas.openxmlformats.org/officeDocument/2006/relationships/image" Target="../media/image17.png"/><Relationship Id="rId12" Type="http://schemas.openxmlformats.org/officeDocument/2006/relationships/image" Target="../media/image51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15" Type="http://schemas.openxmlformats.org/officeDocument/2006/relationships/image" Target="../media/image20.png"/><Relationship Id="rId4" Type="http://schemas.openxmlformats.org/officeDocument/2006/relationships/image" Target="../media/image43.svg"/><Relationship Id="rId14" Type="http://schemas.openxmlformats.org/officeDocument/2006/relationships/image" Target="../media/image5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23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30.jpeg"/><Relationship Id="rId3" Type="http://schemas.openxmlformats.org/officeDocument/2006/relationships/image" Target="../media/image26.png"/><Relationship Id="rId21" Type="http://schemas.openxmlformats.org/officeDocument/2006/relationships/image" Target="../media/image33.jpeg"/><Relationship Id="rId12" Type="http://schemas.openxmlformats.org/officeDocument/2006/relationships/image" Target="../media/image91.sv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3.sv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7.png"/><Relationship Id="rId15" Type="http://schemas.openxmlformats.org/officeDocument/2006/relationships/image" Target="../media/image28.png"/><Relationship Id="rId10" Type="http://schemas.openxmlformats.org/officeDocument/2006/relationships/image" Target="../media/image89.svg"/><Relationship Id="rId19" Type="http://schemas.openxmlformats.org/officeDocument/2006/relationships/image" Target="../media/image31.jpeg"/><Relationship Id="rId1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АРХАНГЕЛЬСКАЯ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Рисунок 14" descr="Местное самоуправление Балахнинского муниципального округа | Официальный  сайт Правительства Нижегородской области">
            <a:extLst>
              <a:ext uri="{FF2B5EF4-FFF2-40B4-BE49-F238E27FC236}">
                <a16:creationId xmlns=""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686907" y="1256553"/>
            <a:ext cx="1884939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83220" y="1256553"/>
            <a:ext cx="6772507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527824" y="4371277"/>
            <a:ext cx="741707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4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ШЕНКУРСКОГО МУНИЦИПАЛЬНОГО ОКРУГА АРХАНГЕЛЬСКОЙ ОБЛАСТИ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hlinkClick r:id="" action="ppaction://noaction"/>
            <a:extLst>
              <a:ext uri="{FF2B5EF4-FFF2-40B4-BE49-F238E27FC236}">
                <a16:creationId xmlns=""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Финансовым управлением администрации Шенкурского муниципального округа Архангельской области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5650" y="252099"/>
            <a:ext cx="434709" cy="5129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5831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Скругленный прямоугольник 134">
            <a:extLst>
              <a:ext uri="{FF2B5EF4-FFF2-40B4-BE49-F238E27FC236}">
                <a16:creationId xmlns="" xmlns:a16="http://schemas.microsoft.com/office/drawing/2014/main" id="{45A40C3D-5FE2-E053-3290-D28F2204372C}"/>
              </a:ext>
            </a:extLst>
          </p:cNvPr>
          <p:cNvSpPr/>
          <p:nvPr/>
        </p:nvSpPr>
        <p:spPr>
          <a:xfrm>
            <a:off x="6835241" y="1429319"/>
            <a:ext cx="1929197" cy="1909104"/>
          </a:xfrm>
          <a:prstGeom prst="roundRect">
            <a:avLst>
              <a:gd name="adj" fmla="val 703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32" name="Скругленный прямоугольник 131">
            <a:extLst>
              <a:ext uri="{FF2B5EF4-FFF2-40B4-BE49-F238E27FC236}">
                <a16:creationId xmlns="" xmlns:a16="http://schemas.microsoft.com/office/drawing/2014/main" id="{8D9851CB-3B9D-FFA9-7B9B-F99179EA665A}"/>
              </a:ext>
            </a:extLst>
          </p:cNvPr>
          <p:cNvSpPr/>
          <p:nvPr/>
        </p:nvSpPr>
        <p:spPr>
          <a:xfrm>
            <a:off x="592510" y="1323908"/>
            <a:ext cx="8810282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="" xmlns:a16="http://schemas.microsoft.com/office/drawing/2014/main" id="{F2BF197B-A448-E079-7BC3-CC0BAF390F9F}"/>
              </a:ext>
            </a:extLst>
          </p:cNvPr>
          <p:cNvSpPr/>
          <p:nvPr/>
        </p:nvSpPr>
        <p:spPr>
          <a:xfrm>
            <a:off x="706032" y="1532784"/>
            <a:ext cx="2843999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17F9C4-38A1-7877-08F5-FF97015D71C6}"/>
              </a:ext>
            </a:extLst>
          </p:cNvPr>
          <p:cNvSpPr txBox="1"/>
          <p:nvPr/>
        </p:nvSpPr>
        <p:spPr>
          <a:xfrm>
            <a:off x="745422" y="579914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ЗНАКОВЫЕ </a:t>
            </a: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СОБЫТИЯ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2165614C-6371-5053-2690-9B9E16044DB3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="" xmlns:a16="http://schemas.microsoft.com/office/drawing/2014/main" id="{2697CC25-E141-68D7-3AF7-2D6890050277}"/>
              </a:ext>
            </a:extLst>
          </p:cNvPr>
          <p:cNvSpPr txBox="1"/>
          <p:nvPr/>
        </p:nvSpPr>
        <p:spPr>
          <a:xfrm>
            <a:off x="2445834" y="2500485"/>
            <a:ext cx="929269" cy="53860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Межрегиональный фестиваль текстиля и традиционных ремесел «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Евдокиевские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дни»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07757ABF-CE18-4EF4-9BF0-AE7C8D81B176}"/>
              </a:ext>
            </a:extLst>
          </p:cNvPr>
          <p:cNvSpPr/>
          <p:nvPr/>
        </p:nvSpPr>
        <p:spPr>
          <a:xfrm>
            <a:off x="756560" y="3919288"/>
            <a:ext cx="2844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A399365B-8394-2661-767B-A9A723347202}"/>
              </a:ext>
            </a:extLst>
          </p:cNvPr>
          <p:cNvSpPr/>
          <p:nvPr/>
        </p:nvSpPr>
        <p:spPr>
          <a:xfrm>
            <a:off x="3725362" y="1525350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793D5F30-060A-B010-4F6B-9E7C5FE58BF0}"/>
              </a:ext>
            </a:extLst>
          </p:cNvPr>
          <p:cNvSpPr/>
          <p:nvPr/>
        </p:nvSpPr>
        <p:spPr>
          <a:xfrm>
            <a:off x="3725362" y="3919288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19CC857-D470-2C25-1213-6644A90B3344}"/>
              </a:ext>
            </a:extLst>
          </p:cNvPr>
          <p:cNvSpPr txBox="1"/>
          <p:nvPr/>
        </p:nvSpPr>
        <p:spPr>
          <a:xfrm>
            <a:off x="5700336" y="2579318"/>
            <a:ext cx="694107" cy="86177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июля -День памяти 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преподоб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ного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Варлаама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Важского</a:t>
            </a:r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Варлаамовские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чтения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F645823-3F3F-E5A0-0E3E-A266C73C7D03}"/>
              </a:ext>
            </a:extLst>
          </p:cNvPr>
          <p:cNvSpPr txBox="1"/>
          <p:nvPr/>
        </p:nvSpPr>
        <p:spPr>
          <a:xfrm>
            <a:off x="2652013" y="5739869"/>
            <a:ext cx="847706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лет Шенкурскому народному хору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9E66BC2-F2F8-59E6-5B96-45775CFB9196}"/>
              </a:ext>
            </a:extLst>
          </p:cNvPr>
          <p:cNvSpPr txBox="1"/>
          <p:nvPr/>
        </p:nvSpPr>
        <p:spPr>
          <a:xfrm>
            <a:off x="5631612" y="5749202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лет Шенкурскому району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515D8FF0-312F-0364-2E0C-35B630F22F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97" t="2292" r="13289" b="4640"/>
          <a:stretch>
            <a:fillRect/>
          </a:stretch>
        </p:blipFill>
        <p:spPr>
          <a:xfrm>
            <a:off x="3725365" y="3919287"/>
            <a:ext cx="1799523" cy="2260800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F06D10A-91DC-D26F-7FCC-5E23D5A2F0C9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*Юбилейные даты 2022 года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FC00114-96E8-8DCE-5F77-070CD6F3BE9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  <p:pic>
        <p:nvPicPr>
          <p:cNvPr id="101378" name="Picture 2" descr="https://sun9-28.userapi.com/impg/U4SucC62-VhjDtowN8lCWECHJzq3lPe4pPqymw/HJNyW2-ZY-g.jpg?size=1216x2160&amp;quality=95&amp;sign=ea34ee3bb1bedad4991d77b7bedaabb3&amp;type=album"/>
          <p:cNvPicPr>
            <a:picLocks noChangeAspect="1" noChangeArrowheads="1"/>
          </p:cNvPicPr>
          <p:nvPr/>
        </p:nvPicPr>
        <p:blipFill>
          <a:blip r:embed="rId4"/>
          <a:srcRect t="11100" b="5216"/>
          <a:stretch>
            <a:fillRect/>
          </a:stretch>
        </p:blipFill>
        <p:spPr bwMode="auto">
          <a:xfrm>
            <a:off x="765717" y="1551107"/>
            <a:ext cx="1457093" cy="2165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1386" name="Picture 10" descr="https://upload.wikimedia.org/wikipedia/commons/thumb/a/ae/%D0%92%D0%B0%D1%80%D0%BB%D0%B0%D0%B0%D0%BC_%D0%92%D0%B0%D0%B6%D1%81%D0%BA%D0%B8%D0%B9.jpg/220px-%D0%92%D0%B0%D1%80%D0%BB%D0%B0%D0%B0%D0%BC_%D0%92%D0%B0%D0%B6%D1%81%D0%BA%D0%B8%D0%B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30335" y="1583902"/>
            <a:ext cx="1693236" cy="2096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A399365B-8394-2661-767B-A9A723347202}"/>
              </a:ext>
            </a:extLst>
          </p:cNvPr>
          <p:cNvSpPr/>
          <p:nvPr/>
        </p:nvSpPr>
        <p:spPr>
          <a:xfrm flipH="1" flipV="1">
            <a:off x="6692257" y="1597913"/>
            <a:ext cx="2440239" cy="4543806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812280" y="3848100"/>
            <a:ext cx="2217420" cy="1958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105 лет - Шенкурской операции,  наступательная операция 6-й армии Северного фронта  и партизан против белогвардейских и американо-канадских войск во время Гражданской войны в России. В результате Шенкурской операции противник был отброшен на 90 км на север. Созданы предпосылки для полного поражения белогвардейцев на Северном фронте.</a:t>
            </a:r>
            <a:endParaRPr lang="ru-RU" sz="9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https://sun9-66.userapi.com/impg/fBKTitplP0gYXdozcIvkz0w4tOXUi_rWlWc9YA/kOOKh67DrtA.jpg?size=1080x711&amp;quality=95&amp;sign=71dcfab6df183839848d0e30213865f8&amp;type=albu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1861" y="1569294"/>
            <a:ext cx="2438799" cy="1964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Y:\11-Финансовое управление\Коровинская А.С\ОТДЕЛ КУЛЬТУРЫ\YdUGu08rRMU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6694" y="3975735"/>
            <a:ext cx="2686604" cy="17392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82460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62CA7548-6045-4ECD-4A16-A7415314D93C}"/>
              </a:ext>
            </a:extLst>
          </p:cNvPr>
          <p:cNvSpPr/>
          <p:nvPr/>
        </p:nvSpPr>
        <p:spPr>
          <a:xfrm>
            <a:off x="242527" y="4845024"/>
            <a:ext cx="4589668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подробной информацией о площадках, точках подключения,          ресурсных мощностях, транспортной и инженерной инфраструктуре можно                          на сайте </a:t>
            </a:r>
            <a:r>
              <a:rPr lang="en-US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http://www.shenradm.ru/munitsipalitet/?ELEMENT_ID=1170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9EE9BF0B-A955-72BD-BF57-41E9CFEF29D7}"/>
              </a:ext>
            </a:extLst>
          </p:cNvPr>
          <p:cNvSpPr/>
          <p:nvPr/>
        </p:nvSpPr>
        <p:spPr>
          <a:xfrm>
            <a:off x="223025" y="5543154"/>
            <a:ext cx="4668643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реестром муниципального имущества в округе можно                                 на сайте </a:t>
            </a:r>
            <a:r>
              <a:rPr lang="en-US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http://www.shenradm.ru/munitsipalitet/?ELEMENT_ID=2372&amp;PAGEN_3=2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560107" y="1461020"/>
            <a:ext cx="5045169" cy="1253923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821550" y="1582759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821550" y="2052325"/>
            <a:ext cx="162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ПЛОЩАДКИ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96A49500-EAEA-5490-FDFA-7F357F14D08C}"/>
              </a:ext>
            </a:extLst>
          </p:cNvPr>
          <p:cNvSpPr txBox="1"/>
          <p:nvPr/>
        </p:nvSpPr>
        <p:spPr>
          <a:xfrm>
            <a:off x="2958791" y="2289719"/>
            <a:ext cx="29768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Под производственные помещения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="" xmlns:a16="http://schemas.microsoft.com/office/drawing/2014/main" id="{232EBB5B-D463-93FE-88A2-B246377A86B1}"/>
              </a:ext>
            </a:extLst>
          </p:cNvPr>
          <p:cNvCxnSpPr>
            <a:cxnSpLocks/>
          </p:cNvCxnSpPr>
          <p:nvPr/>
        </p:nvCxnSpPr>
        <p:spPr>
          <a:xfrm>
            <a:off x="2891562" y="1615517"/>
            <a:ext cx="0" cy="855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988ACE5A-6D1B-F8A8-DF02-1D7D941D0CDF}"/>
              </a:ext>
            </a:extLst>
          </p:cNvPr>
          <p:cNvSpPr txBox="1"/>
          <p:nvPr/>
        </p:nvSpPr>
        <p:spPr>
          <a:xfrm>
            <a:off x="3394224" y="1894492"/>
            <a:ext cx="2427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="" xmlns:a16="http://schemas.microsoft.com/office/drawing/2014/main" id="{30D9C8C4-A496-33F2-C518-0068D65EEB43}"/>
              </a:ext>
            </a:extLst>
          </p:cNvPr>
          <p:cNvSpPr txBox="1"/>
          <p:nvPr/>
        </p:nvSpPr>
        <p:spPr>
          <a:xfrm>
            <a:off x="2958792" y="1828802"/>
            <a:ext cx="296944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Бывшая АЗС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E28CB67B-99F6-62CC-86C1-A8ABE0B7D973}"/>
              </a:ext>
            </a:extLst>
          </p:cNvPr>
          <p:cNvSpPr txBox="1"/>
          <p:nvPr/>
        </p:nvSpPr>
        <p:spPr>
          <a:xfrm>
            <a:off x="2961849" y="1574539"/>
            <a:ext cx="262119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Здание коровника на 100 голов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="" xmlns:a16="http://schemas.microsoft.com/office/drawing/2014/main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9261" y="4960792"/>
            <a:ext cx="360000" cy="360000"/>
          </a:xfrm>
          <a:prstGeom prst="rect">
            <a:avLst/>
          </a:prstGeom>
        </p:spPr>
      </p:pic>
      <p:pic>
        <p:nvPicPr>
          <p:cNvPr id="172" name="Рисунок 171" descr="Интернет со сплошной заливкой">
            <a:extLst>
              <a:ext uri="{FF2B5EF4-FFF2-40B4-BE49-F238E27FC236}">
                <a16:creationId xmlns="" xmlns:a16="http://schemas.microsoft.com/office/drawing/2014/main" id="{2384CCAE-E434-A850-0F75-819F1F8AC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6694" y="5707891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ШЕНКУРСКОГО </a:t>
            </a:r>
            <a:r>
              <a:rPr lang="ru-RU" sz="80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E28CB67B-99F6-62CC-86C1-A8ABE0B7D973}"/>
              </a:ext>
            </a:extLst>
          </p:cNvPr>
          <p:cNvSpPr txBox="1"/>
          <p:nvPr/>
        </p:nvSpPr>
        <p:spPr>
          <a:xfrm>
            <a:off x="2958130" y="2046608"/>
            <a:ext cx="262119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Бывшая нефтебаза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Рисунок 69" descr="C:\Users\kumispec3\Desktop\инвест площадки\коровник.jpg"/>
          <p:cNvPicPr/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57703" y="2845624"/>
            <a:ext cx="1992931" cy="14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70" descr="C:\Users\kumispec3\Desktop\инвест площадки\Площадка бывшая АЗС 1.JPG"/>
          <p:cNvPicPr/>
          <p:nvPr/>
        </p:nvPicPr>
        <p:blipFill>
          <a:blip r:embed="rId18"/>
          <a:srcRect r="11043" b="5656"/>
          <a:stretch>
            <a:fillRect/>
          </a:stretch>
        </p:blipFill>
        <p:spPr bwMode="auto">
          <a:xfrm>
            <a:off x="2862380" y="3226078"/>
            <a:ext cx="2059025" cy="138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Рисунок 77" descr="C:\Users\kumispec3\Desktop\инвест площадки\площадка в д.Климово Заборье 3.JPG"/>
          <p:cNvPicPr/>
          <p:nvPr/>
        </p:nvPicPr>
        <p:blipFill>
          <a:blip r:embed="rId19"/>
          <a:srcRect r="6521" b="4886"/>
          <a:stretch>
            <a:fillRect/>
          </a:stretch>
        </p:blipFill>
        <p:spPr bwMode="auto">
          <a:xfrm>
            <a:off x="7711306" y="1195155"/>
            <a:ext cx="2034859" cy="137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Рисунок 79" descr="C:\Users\kumispec3\Desktop\инвест площадки\Площадка бывшая нефтебаза 3.JPG"/>
          <p:cNvPicPr/>
          <p:nvPr/>
        </p:nvPicPr>
        <p:blipFill>
          <a:blip r:embed="rId20">
            <a:lum bright="-10000" contrast="20000"/>
          </a:blip>
          <a:srcRect r="5529" b="8091"/>
          <a:stretch>
            <a:fillRect/>
          </a:stretch>
        </p:blipFill>
        <p:spPr bwMode="auto">
          <a:xfrm>
            <a:off x="5714891" y="1677155"/>
            <a:ext cx="1949713" cy="14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7" name="Таблица 86"/>
          <p:cNvGraphicFramePr>
            <a:graphicFrameLocks noGrp="1"/>
          </p:cNvGraphicFramePr>
          <p:nvPr/>
        </p:nvGraphicFramePr>
        <p:xfrm>
          <a:off x="5148767" y="3309227"/>
          <a:ext cx="4448717" cy="2891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742"/>
                <a:gridCol w="1583473"/>
                <a:gridCol w="2003502"/>
              </a:tblGrid>
              <a:tr h="200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Calibri"/>
                          <a:cs typeface="Times New Roman"/>
                        </a:rPr>
                        <a:t>Номер площадки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Calibri"/>
                          <a:cs typeface="Times New Roman"/>
                        </a:rPr>
                        <a:t>Месторасположение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/>
                          <a:ea typeface="Calibri"/>
                          <a:cs typeface="Times New Roman"/>
                        </a:rPr>
                        <a:t>Предложение по использованию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/>
                          <a:ea typeface="Calibri"/>
                          <a:cs typeface="Times New Roman"/>
                        </a:rPr>
                        <a:t>1.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МО «Ровдинское», возле д. Носовская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Для сельскохозяйственного производства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/>
                          <a:ea typeface="Calibri"/>
                          <a:cs typeface="Times New Roman"/>
                        </a:rPr>
                        <a:t>2.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МО «Ровдинское», возле д. Ереминская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Для объектов общественно-делового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</a:br>
                      <a:r>
                        <a:rPr lang="ru-RU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значения (для содержания АЗС)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/>
                          <a:ea typeface="Calibri"/>
                          <a:cs typeface="Times New Roman"/>
                        </a:rPr>
                        <a:t>3.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МО «Шеговарское», возле д. Нижнезолотилово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Для размещения промышленных</a:t>
                      </a:r>
                      <a:br>
                        <a:rPr lang="ru-RU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</a:br>
                      <a:r>
                        <a:rPr lang="ru-RU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объектов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/>
                          <a:ea typeface="Calibri"/>
                          <a:cs typeface="Times New Roman"/>
                        </a:rPr>
                        <a:t>4.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МО «Федорогорское», возле д. Климово-Заборье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Для размещения промышленных объектов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2445911" y="3980272"/>
            <a:ext cx="2155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x-none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4620399" y="4288789"/>
            <a:ext cx="2155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7408205" y="2801960"/>
            <a:ext cx="2155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9497199" y="2266702"/>
            <a:ext cx="2155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x-none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8203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62701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2485202" y="1401544"/>
            <a:ext cx="3504118" cy="1844576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745509" y="2209962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МОЙ БИЗНЕС </a:t>
            </a:r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FDD239D5-900C-057A-54CE-1A882E44D0FF}"/>
              </a:ext>
            </a:extLst>
          </p:cNvPr>
          <p:cNvSpPr/>
          <p:nvPr/>
        </p:nvSpPr>
        <p:spPr>
          <a:xfrm>
            <a:off x="2603696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33857DB-2DA8-E6E3-4AD9-3428BA1DD7BC}"/>
              </a:ext>
            </a:extLst>
          </p:cNvPr>
          <p:cNvSpPr txBox="1"/>
          <p:nvPr/>
        </p:nvSpPr>
        <p:spPr>
          <a:xfrm>
            <a:off x="2603697" y="2209962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Агентство регионального развития Архангельской области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="" xmlns:a16="http://schemas.microsoft.com/office/drawing/2014/main" id="{A889ECA0-D41C-F7E4-3A53-A7BAC8E9D284}"/>
              </a:ext>
            </a:extLst>
          </p:cNvPr>
          <p:cNvSpPr/>
          <p:nvPr/>
        </p:nvSpPr>
        <p:spPr>
          <a:xfrm>
            <a:off x="632455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="" xmlns:a16="http://schemas.microsoft.com/office/drawing/2014/main" id="{6841A548-C249-DE1A-6B4E-2631A272228B}"/>
              </a:ext>
            </a:extLst>
          </p:cNvPr>
          <p:cNvSpPr/>
          <p:nvPr/>
        </p:nvSpPr>
        <p:spPr>
          <a:xfrm>
            <a:off x="818350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=""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48" y="1614226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BE7F107-914B-B9BF-CAFF-6741C2D8E32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ШЕНКУРСКОГО МУНИЦИПАЛЬНОГО ОКРУГА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88470" y="2766755"/>
            <a:ext cx="77136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ссылка на сайт</a:t>
            </a:r>
            <a:endParaRPr lang="x-none" sz="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932510" y="2766755"/>
            <a:ext cx="77136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6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ссылка на сайт</a:t>
            </a:r>
            <a:endParaRPr lang="x-none" sz="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https://dvinainvest.ru/upload/iblock/729/AGENTSTVO-REGIONALNOGO-RAZVITIY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3975" y="1590474"/>
            <a:ext cx="2968625" cy="457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00505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627016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ЭКОНОМИЧЕСКОГО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 И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ПРОМЫШЛЕННОСТИ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АРХАНГЕЛЬСКОЙ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=""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627016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СТРОИТЕЛЬСТВА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АРХИТЕКТУРЫ АРХАНГЕЛЬСКОЙ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="" xmlns:a16="http://schemas.microsoft.com/office/drawing/2014/main" id="{D80EE500-1539-8A1A-8026-34CD35F7267C}"/>
              </a:ext>
            </a:extLst>
          </p:cNvPr>
          <p:cNvSpPr/>
          <p:nvPr/>
        </p:nvSpPr>
        <p:spPr>
          <a:xfrm>
            <a:off x="745508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=""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745508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="" xmlns:a16="http://schemas.microsoft.com/office/drawing/2014/main" id="{D7D0A12C-4216-66F6-609A-1DF85D2F79D6}"/>
              </a:ext>
            </a:extLst>
          </p:cNvPr>
          <p:cNvSpPr/>
          <p:nvPr/>
        </p:nvSpPr>
        <p:spPr>
          <a:xfrm>
            <a:off x="5233521" y="1426337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ТОПЛИВНО-ЭНЕРГЕТИЧЕСКОГО КОМПЛЕКСА И ЖИЛИЩНО-КОММУНАЛЬНОГО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ХОЗЯЙСТВА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АРХАНГЕЛЬСКОЙ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="" xmlns:a16="http://schemas.microsoft.com/office/drawing/2014/main" id="{F6D9C1A6-36DF-B7C8-A1A4-E0DF0D6AF5F8}"/>
              </a:ext>
            </a:extLst>
          </p:cNvPr>
          <p:cNvSpPr/>
          <p:nvPr/>
        </p:nvSpPr>
        <p:spPr>
          <a:xfrm>
            <a:off x="5360640" y="1542593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="" xmlns:a16="http://schemas.microsoft.com/office/drawing/2014/main" id="{C710E187-EF2B-9551-02E2-2EE963AA66F3}"/>
              </a:ext>
            </a:extLst>
          </p:cNvPr>
          <p:cNvSpPr/>
          <p:nvPr/>
        </p:nvSpPr>
        <p:spPr>
          <a:xfrm>
            <a:off x="627016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АГРОПРОМЫШЛЕННОГО КОМПЛЕКСА И ТОРГОВЛИ АРХАНГЕЛЬСКОЙ ОБЛАСТИ</a:t>
            </a:r>
            <a:endParaRPr lang="x-none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="" xmlns:a16="http://schemas.microsoft.com/office/drawing/2014/main" id="{20228815-09FF-6E6C-556A-998EFA1255AA}"/>
              </a:ext>
            </a:extLst>
          </p:cNvPr>
          <p:cNvSpPr/>
          <p:nvPr/>
        </p:nvSpPr>
        <p:spPr>
          <a:xfrm>
            <a:off x="745508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="" xmlns:a16="http://schemas.microsoft.com/office/drawing/2014/main" id="{E72EEE87-401A-6915-9E04-97934AFA7EA6}"/>
              </a:ext>
            </a:extLst>
          </p:cNvPr>
          <p:cNvSpPr/>
          <p:nvPr/>
        </p:nvSpPr>
        <p:spPr>
          <a:xfrm>
            <a:off x="5271922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КУЛЬТУРЫ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АРХАНГЕЛЬСКОЙ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Скругленный прямоугольник 128">
            <a:extLst>
              <a:ext uri="{FF2B5EF4-FFF2-40B4-BE49-F238E27FC236}">
                <a16:creationId xmlns="" xmlns:a16="http://schemas.microsoft.com/office/drawing/2014/main" id="{9A3C68C4-7183-577A-6A93-F3DD77FF4365}"/>
              </a:ext>
            </a:extLst>
          </p:cNvPr>
          <p:cNvSpPr/>
          <p:nvPr/>
        </p:nvSpPr>
        <p:spPr>
          <a:xfrm>
            <a:off x="5390414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="" xmlns:a16="http://schemas.microsoft.com/office/drawing/2014/main" id="{728C8CFA-7F80-B8EF-3F74-D2D33B092CD8}"/>
              </a:ext>
            </a:extLst>
          </p:cNvPr>
          <p:cNvSpPr/>
          <p:nvPr/>
        </p:nvSpPr>
        <p:spPr>
          <a:xfrm>
            <a:off x="5390414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="" xmlns:a16="http://schemas.microsoft.com/office/drawing/2014/main" id="{968A1C6F-EB64-8A6B-457E-1E5BFBB7DFDB}"/>
              </a:ext>
            </a:extLst>
          </p:cNvPr>
          <p:cNvSpPr/>
          <p:nvPr/>
        </p:nvSpPr>
        <p:spPr>
          <a:xfrm>
            <a:off x="5271922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ИМУЩЕСТВЕННЫХ                         И ЗЕМЕЛЬНЫХ ОТНОШЕНИЙ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АРХАНГЕЛЬСКОЙ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="" xmlns:a16="http://schemas.microsoft.com/office/drawing/2014/main" id="{35F81B7E-2564-C304-2256-75A1D64497E2}"/>
              </a:ext>
            </a:extLst>
          </p:cNvPr>
          <p:cNvSpPr/>
          <p:nvPr/>
        </p:nvSpPr>
        <p:spPr>
          <a:xfrm>
            <a:off x="5390414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9E4FD26-1B60-AB26-D7B0-75A18B288E4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ШЕНКУРСКОГО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EDF592C2-331F-BE35-9308-EC1E60098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95" y="1596826"/>
            <a:ext cx="343991" cy="450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A21061-A8E0-B171-4A4C-258E779C6EE4}"/>
              </a:ext>
            </a:extLst>
          </p:cNvPr>
          <p:cNvSpPr txBox="1"/>
          <p:nvPr/>
        </p:nvSpPr>
        <p:spPr>
          <a:xfrm>
            <a:off x="914736" y="177899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8" name="Рисунок 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D7C69212-6986-3E78-199A-35F5EA4D4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95" y="2607945"/>
            <a:ext cx="343991" cy="450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201EBD5-3113-E788-F04D-4240CB36E21F}"/>
              </a:ext>
            </a:extLst>
          </p:cNvPr>
          <p:cNvSpPr txBox="1"/>
          <p:nvPr/>
        </p:nvSpPr>
        <p:spPr>
          <a:xfrm>
            <a:off x="914736" y="2790118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1" name="Рисунок 10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440F44BD-1152-F2CC-D01E-55C6D4DFB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26" y="3628780"/>
            <a:ext cx="343991" cy="4500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E19A544-D27B-7682-0557-B421B61B38B4}"/>
              </a:ext>
            </a:extLst>
          </p:cNvPr>
          <p:cNvSpPr txBox="1"/>
          <p:nvPr/>
        </p:nvSpPr>
        <p:spPr>
          <a:xfrm>
            <a:off x="911267" y="3810953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поместить </a:t>
            </a:r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герб области</a:t>
            </a:r>
          </a:p>
        </p:txBody>
      </p:sp>
      <p:pic>
        <p:nvPicPr>
          <p:cNvPr id="18" name="Рисунок 1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1888DD8B-0E95-E694-1094-3E1120C93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058" y="1587111"/>
            <a:ext cx="343991" cy="45005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9E5553DA-088A-004B-FD2E-D1CA7F00D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2607754"/>
            <a:ext cx="343991" cy="4500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57D0780-02B3-3C8D-D99B-0FBA54EE5C46}"/>
              </a:ext>
            </a:extLst>
          </p:cNvPr>
          <p:cNvSpPr txBox="1"/>
          <p:nvPr/>
        </p:nvSpPr>
        <p:spPr>
          <a:xfrm>
            <a:off x="5559642" y="2789927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28" name="Рисунок 2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194090AF-977C-6D12-0EDA-8B132DD5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3637678"/>
            <a:ext cx="343991" cy="45005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B444158-3E13-6C22-6E7F-697BB3B36D5A}"/>
              </a:ext>
            </a:extLst>
          </p:cNvPr>
          <p:cNvSpPr txBox="1"/>
          <p:nvPr/>
        </p:nvSpPr>
        <p:spPr>
          <a:xfrm>
            <a:off x="5559642" y="3819851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36" name="Рисунок 35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899" y="1706250"/>
            <a:ext cx="233009" cy="27495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649" y="2725425"/>
            <a:ext cx="233009" cy="27495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824" y="3754125"/>
            <a:ext cx="233009" cy="27495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99" y="1715775"/>
            <a:ext cx="233009" cy="27495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449" y="2725425"/>
            <a:ext cx="233009" cy="27495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449" y="3747775"/>
            <a:ext cx="233009" cy="2749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0022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Скругленный прямоугольник 68">
            <a:extLst>
              <a:ext uri="{FF2B5EF4-FFF2-40B4-BE49-F238E27FC236}">
                <a16:creationId xmlns="" xmlns:a16="http://schemas.microsoft.com/office/drawing/2014/main" id="{18B24607-F892-ECC4-D9A9-F0585ADA0DEB}"/>
              </a:ext>
            </a:extLst>
          </p:cNvPr>
          <p:cNvSpPr/>
          <p:nvPr/>
        </p:nvSpPr>
        <p:spPr>
          <a:xfrm>
            <a:off x="5305521" y="1429319"/>
            <a:ext cx="4497842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4364200E-1355-3088-056F-C3318C192022}"/>
              </a:ext>
            </a:extLst>
          </p:cNvPr>
          <p:cNvSpPr txBox="1"/>
          <p:nvPr/>
        </p:nvSpPr>
        <p:spPr>
          <a:xfrm>
            <a:off x="5551329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Рисунок 71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FDBAF300-7DC8-21AA-60B6-5D88ABEDF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6812" y="2032033"/>
            <a:ext cx="180000" cy="180000"/>
          </a:xfrm>
          <a:prstGeom prst="rect">
            <a:avLst/>
          </a:prstGeom>
        </p:spPr>
      </p:pic>
      <p:pic>
        <p:nvPicPr>
          <p:cNvPr id="73" name="Рисунок 72" descr="Конверт со сплошной заливкой">
            <a:extLst>
              <a:ext uri="{FF2B5EF4-FFF2-40B4-BE49-F238E27FC236}">
                <a16:creationId xmlns="" xmlns:a16="http://schemas.microsoft.com/office/drawing/2014/main" id="{F0670772-E551-9080-A977-5DC16E16A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6812" y="2244525"/>
            <a:ext cx="180000" cy="18000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B43DA9EA-7CDF-27C7-590C-290860C6538C}"/>
              </a:ext>
            </a:extLst>
          </p:cNvPr>
          <p:cNvSpPr txBox="1"/>
          <p:nvPr/>
        </p:nvSpPr>
        <p:spPr>
          <a:xfrm>
            <a:off x="8172273" y="2052783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+7(81851)4-14-15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98E495D0-A9E8-2EA9-695E-7226151C6CAA}"/>
              </a:ext>
            </a:extLst>
          </p:cNvPr>
          <p:cNvSpPr txBox="1"/>
          <p:nvPr/>
        </p:nvSpPr>
        <p:spPr>
          <a:xfrm>
            <a:off x="8172273" y="2271263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adm@shenradm.ru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645E7B15-DB8A-13AE-5345-606DB7728FA1}"/>
              </a:ext>
            </a:extLst>
          </p:cNvPr>
          <p:cNvSpPr/>
          <p:nvPr/>
        </p:nvSpPr>
        <p:spPr>
          <a:xfrm>
            <a:off x="5305521" y="2680175"/>
            <a:ext cx="4497842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81" name="Рисунок 80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4D8F6A3B-3917-1EF3-457E-10BFDDA8C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6812" y="3278706"/>
            <a:ext cx="180000" cy="1800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98542F7A-78B0-1A6B-D896-7BE7E7BC0615}"/>
              </a:ext>
            </a:extLst>
          </p:cNvPr>
          <p:cNvSpPr txBox="1"/>
          <p:nvPr/>
        </p:nvSpPr>
        <p:spPr>
          <a:xfrm>
            <a:off x="8172273" y="3299456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+7(81851)4-14-15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Скругленный прямоугольник 85">
            <a:extLst>
              <a:ext uri="{FF2B5EF4-FFF2-40B4-BE49-F238E27FC236}">
                <a16:creationId xmlns="" xmlns:a16="http://schemas.microsoft.com/office/drawing/2014/main" id="{2C8E60B5-0049-EBA8-2D9B-C6023A804E44}"/>
              </a:ext>
            </a:extLst>
          </p:cNvPr>
          <p:cNvSpPr/>
          <p:nvPr/>
        </p:nvSpPr>
        <p:spPr>
          <a:xfrm>
            <a:off x="5305521" y="3931031"/>
            <a:ext cx="4497842" cy="111600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367656B2-9FB8-9AAC-36E5-63CCECE342BD}"/>
              </a:ext>
            </a:extLst>
          </p:cNvPr>
          <p:cNvSpPr txBox="1"/>
          <p:nvPr/>
        </p:nvSpPr>
        <p:spPr>
          <a:xfrm>
            <a:off x="5551329" y="410210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имущественных и земельных отношений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Рисунок 88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5450265F-E7FC-C62C-E349-39C747262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6812" y="4518117"/>
            <a:ext cx="180000" cy="180000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D1886CE4-02E8-50A7-41F2-3F19D1DC50E8}"/>
              </a:ext>
            </a:extLst>
          </p:cNvPr>
          <p:cNvSpPr txBox="1"/>
          <p:nvPr/>
        </p:nvSpPr>
        <p:spPr>
          <a:xfrm>
            <a:off x="8172273" y="4538867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+7(81851)4-11-57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="" xmlns:a16="http://schemas.microsoft.com/office/drawing/2014/main" id="{56C626AA-5ED4-E6EF-2228-93FCE734C76B}"/>
              </a:ext>
            </a:extLst>
          </p:cNvPr>
          <p:cNvSpPr/>
          <p:nvPr/>
        </p:nvSpPr>
        <p:spPr>
          <a:xfrm>
            <a:off x="5305521" y="5181886"/>
            <a:ext cx="4497842" cy="1116000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1AEAC3EB-7B56-7397-3B3A-FBA4C2373E39}"/>
              </a:ext>
            </a:extLst>
          </p:cNvPr>
          <p:cNvSpPr txBox="1"/>
          <p:nvPr/>
        </p:nvSpPr>
        <p:spPr>
          <a:xfrm>
            <a:off x="5551329" y="5359292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жилищно-коммунального хозяйства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E023518B-95E2-8838-DE04-1B371D379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6812" y="5775300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="" xmlns:a16="http://schemas.microsoft.com/office/drawing/2014/main" id="{56191BA4-9637-53B0-8590-8CBDDEE2B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4912" y="4753352"/>
            <a:ext cx="180000" cy="180000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B18D6DF0-B13B-A5F0-10F3-8625FD474639}"/>
              </a:ext>
            </a:extLst>
          </p:cNvPr>
          <p:cNvSpPr txBox="1"/>
          <p:nvPr/>
        </p:nvSpPr>
        <p:spPr>
          <a:xfrm>
            <a:off x="8172273" y="5796050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+7(81851)4-14-15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131E90AD-CA91-ED45-85DD-65F2F691C83A}"/>
              </a:ext>
            </a:extLst>
          </p:cNvPr>
          <p:cNvSpPr/>
          <p:nvPr/>
        </p:nvSpPr>
        <p:spPr>
          <a:xfrm>
            <a:off x="627016" y="1429319"/>
            <a:ext cx="4497842" cy="1116000"/>
          </a:xfrm>
          <a:prstGeom prst="roundRect">
            <a:avLst>
              <a:gd name="adj" fmla="val 2448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1B68C964-1E9B-3F3B-691B-16D9FC28DF9D}"/>
              </a:ext>
            </a:extLst>
          </p:cNvPr>
          <p:cNvSpPr txBox="1"/>
          <p:nvPr/>
        </p:nvSpPr>
        <p:spPr>
          <a:xfrm>
            <a:off x="872824" y="1616025"/>
            <a:ext cx="33679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Шенкурского муниципального округа Архангельской области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Маркер со сплошной заливкой">
            <a:extLst>
              <a:ext uri="{FF2B5EF4-FFF2-40B4-BE49-F238E27FC236}">
                <a16:creationId xmlns="" xmlns:a16="http://schemas.microsoft.com/office/drawing/2014/main" id="{0DAA34D1-C268-B683-8B1B-E9C84A2206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2038192"/>
            <a:ext cx="180000" cy="180000"/>
          </a:xfrm>
          <a:prstGeom prst="rect">
            <a:avLst/>
          </a:prstGeom>
        </p:spPr>
      </p:pic>
      <p:pic>
        <p:nvPicPr>
          <p:cNvPr id="13" name="Рисунок 12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9B12652D-A64F-CAA5-28F3-477F3B2BE9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2032033"/>
            <a:ext cx="180000" cy="180000"/>
          </a:xfrm>
          <a:prstGeom prst="rect">
            <a:avLst/>
          </a:prstGeom>
        </p:spPr>
      </p:pic>
      <p:pic>
        <p:nvPicPr>
          <p:cNvPr id="14" name="Рисунок 13" descr="Конверт со сплошной заливкой">
            <a:extLst>
              <a:ext uri="{FF2B5EF4-FFF2-40B4-BE49-F238E27FC236}">
                <a16:creationId xmlns="" xmlns:a16="http://schemas.microsoft.com/office/drawing/2014/main" id="{1026915B-2038-0AD1-1C95-14FAAC8864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2244525"/>
            <a:ext cx="180000" cy="18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BEEADC8-647A-812E-52B0-2D49FE2D89C0}"/>
              </a:ext>
            </a:extLst>
          </p:cNvPr>
          <p:cNvSpPr txBox="1"/>
          <p:nvPr/>
        </p:nvSpPr>
        <p:spPr>
          <a:xfrm>
            <a:off x="1156814" y="2030976"/>
            <a:ext cx="181083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165160, Архангельская область, Шенкурский район, г. Шенкурск, </a:t>
            </a:r>
          </a:p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Кудрявцева, 26</a:t>
            </a:r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0A7E146-0697-FC43-E666-A020A90F066A}"/>
              </a:ext>
            </a:extLst>
          </p:cNvPr>
          <p:cNvSpPr txBox="1"/>
          <p:nvPr/>
        </p:nvSpPr>
        <p:spPr>
          <a:xfrm>
            <a:off x="3493768" y="2052783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(81851) 4-14-15</a:t>
            </a:r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1E50FA2-A025-4EF5-F059-762E11E85D9D}"/>
              </a:ext>
            </a:extLst>
          </p:cNvPr>
          <p:cNvSpPr txBox="1"/>
          <p:nvPr/>
        </p:nvSpPr>
        <p:spPr>
          <a:xfrm>
            <a:off x="3493768" y="2271263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adm@shenradm.ru</a:t>
            </a:r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063EFA8F-D3FD-13DF-236F-1284DF32468F}"/>
              </a:ext>
            </a:extLst>
          </p:cNvPr>
          <p:cNvSpPr/>
          <p:nvPr/>
        </p:nvSpPr>
        <p:spPr>
          <a:xfrm>
            <a:off x="627016" y="2680175"/>
            <a:ext cx="4497842" cy="1116000"/>
          </a:xfrm>
          <a:prstGeom prst="roundRect">
            <a:avLst>
              <a:gd name="adj" fmla="val 2715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61D9762-5FE5-45D5-184F-D77E536C6464}"/>
              </a:ext>
            </a:extLst>
          </p:cNvPr>
          <p:cNvSpPr txBox="1"/>
          <p:nvPr/>
        </p:nvSpPr>
        <p:spPr>
          <a:xfrm>
            <a:off x="872824" y="2862698"/>
            <a:ext cx="33679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Шенкурского муниципального округа Архангельской области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Маркер со сплошной заливкой">
            <a:extLst>
              <a:ext uri="{FF2B5EF4-FFF2-40B4-BE49-F238E27FC236}">
                <a16:creationId xmlns="" xmlns:a16="http://schemas.microsoft.com/office/drawing/2014/main" id="{8438B766-6F14-E5E4-F16C-A3090D073A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3284865"/>
            <a:ext cx="180000" cy="180000"/>
          </a:xfrm>
          <a:prstGeom prst="rect">
            <a:avLst/>
          </a:prstGeom>
        </p:spPr>
      </p:pic>
      <p:pic>
        <p:nvPicPr>
          <p:cNvPr id="21" name="Рисунок 20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FBD6DF77-F812-7A22-3C7D-F836CC2E3F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3278706"/>
            <a:ext cx="180000" cy="180000"/>
          </a:xfrm>
          <a:prstGeom prst="rect">
            <a:avLst/>
          </a:prstGeom>
        </p:spPr>
      </p:pic>
      <p:pic>
        <p:nvPicPr>
          <p:cNvPr id="22" name="Рисунок 21" descr="Конверт со сплошной заливкой">
            <a:extLst>
              <a:ext uri="{FF2B5EF4-FFF2-40B4-BE49-F238E27FC236}">
                <a16:creationId xmlns="" xmlns:a16="http://schemas.microsoft.com/office/drawing/2014/main" id="{45280695-F1DB-DD8A-9192-5B922F7FC7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3491198"/>
            <a:ext cx="180000" cy="18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DAB5D03-517E-372B-06BA-AD3776E1C22B}"/>
              </a:ext>
            </a:extLst>
          </p:cNvPr>
          <p:cNvSpPr txBox="1"/>
          <p:nvPr/>
        </p:nvSpPr>
        <p:spPr>
          <a:xfrm>
            <a:off x="1156814" y="3277649"/>
            <a:ext cx="181083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165160, Архангельская область, Шенкурский район, г. Шенкурск, </a:t>
            </a:r>
          </a:p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Кудрявцева, 26</a:t>
            </a:r>
            <a:endParaRPr lang="x-none" sz="7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8EC1623-FAD5-0C92-F002-436633BEB33E}"/>
              </a:ext>
            </a:extLst>
          </p:cNvPr>
          <p:cNvSpPr txBox="1"/>
          <p:nvPr/>
        </p:nvSpPr>
        <p:spPr>
          <a:xfrm>
            <a:off x="3493768" y="3299456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+7(81851)4-14-15</a:t>
            </a:r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1937058-7257-E6E1-7C5C-40BF39DDC5F1}"/>
              </a:ext>
            </a:extLst>
          </p:cNvPr>
          <p:cNvSpPr txBox="1"/>
          <p:nvPr/>
        </p:nvSpPr>
        <p:spPr>
          <a:xfrm>
            <a:off x="3493768" y="3517936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adm@shenradm.ru</a:t>
            </a:r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="" xmlns:a16="http://schemas.microsoft.com/office/drawing/2014/main" id="{7ADB087C-9E62-6DCB-6533-C823AC2E935F}"/>
              </a:ext>
            </a:extLst>
          </p:cNvPr>
          <p:cNvSpPr/>
          <p:nvPr/>
        </p:nvSpPr>
        <p:spPr>
          <a:xfrm>
            <a:off x="627016" y="3946271"/>
            <a:ext cx="4497842" cy="1116000"/>
          </a:xfrm>
          <a:prstGeom prst="roundRect">
            <a:avLst>
              <a:gd name="adj" fmla="val 2626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788D5DA-FDBF-3AD7-03FB-D3354F8DB569}"/>
              </a:ext>
            </a:extLst>
          </p:cNvPr>
          <p:cNvSpPr txBox="1"/>
          <p:nvPr/>
        </p:nvSpPr>
        <p:spPr>
          <a:xfrm>
            <a:off x="872824" y="4102109"/>
            <a:ext cx="336797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Шенкурского муниципального округа Архангельской области</a:t>
            </a:r>
            <a:endParaRPr lang="x-none" sz="11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 descr="Маркер со сплошной заливкой">
            <a:extLst>
              <a:ext uri="{FF2B5EF4-FFF2-40B4-BE49-F238E27FC236}">
                <a16:creationId xmlns="" xmlns:a16="http://schemas.microsoft.com/office/drawing/2014/main" id="{B1F58666-21B3-C305-49EE-79DF7142A2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4524276"/>
            <a:ext cx="180000" cy="180000"/>
          </a:xfrm>
          <a:prstGeom prst="rect">
            <a:avLst/>
          </a:prstGeom>
        </p:spPr>
      </p:pic>
      <p:pic>
        <p:nvPicPr>
          <p:cNvPr id="41" name="Рисунок 40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73C45D80-754C-8786-672D-D4E4872020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4518117"/>
            <a:ext cx="180000" cy="180000"/>
          </a:xfrm>
          <a:prstGeom prst="rect">
            <a:avLst/>
          </a:prstGeom>
        </p:spPr>
      </p:pic>
      <p:pic>
        <p:nvPicPr>
          <p:cNvPr id="45" name="Рисунок 44" descr="Конверт со сплошной заливкой">
            <a:extLst>
              <a:ext uri="{FF2B5EF4-FFF2-40B4-BE49-F238E27FC236}">
                <a16:creationId xmlns="" xmlns:a16="http://schemas.microsoft.com/office/drawing/2014/main" id="{B224F0D4-1442-3D9E-F3B3-2793DDE64F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4730609"/>
            <a:ext cx="180000" cy="180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DE23813-9007-98B7-AFAD-EF82B89ECB5D}"/>
              </a:ext>
            </a:extLst>
          </p:cNvPr>
          <p:cNvSpPr txBox="1"/>
          <p:nvPr/>
        </p:nvSpPr>
        <p:spPr>
          <a:xfrm>
            <a:off x="1156814" y="4517060"/>
            <a:ext cx="181083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165160, Архангельская область, Шенкурский район, г. Шенкурск, </a:t>
            </a:r>
          </a:p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Кудрявцева, 26</a:t>
            </a:r>
            <a:endParaRPr lang="x-none" sz="7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23D4104F-1384-D9D1-BAA5-F29AFBCD4DFD}"/>
              </a:ext>
            </a:extLst>
          </p:cNvPr>
          <p:cNvSpPr txBox="1"/>
          <p:nvPr/>
        </p:nvSpPr>
        <p:spPr>
          <a:xfrm>
            <a:off x="3493768" y="4538867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+7(81851)4-11-57</a:t>
            </a:r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478940A-F342-3170-D644-1183D420DA95}"/>
              </a:ext>
            </a:extLst>
          </p:cNvPr>
          <p:cNvSpPr txBox="1"/>
          <p:nvPr/>
        </p:nvSpPr>
        <p:spPr>
          <a:xfrm>
            <a:off x="3493768" y="4757347"/>
            <a:ext cx="12092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adm@shenradm.ru</a:t>
            </a:r>
            <a:endParaRPr lang="x-none" sz="7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="" xmlns:a16="http://schemas.microsoft.com/office/drawing/2014/main" id="{15638956-BA79-B207-8444-4DF71BA1D1E0}"/>
              </a:ext>
            </a:extLst>
          </p:cNvPr>
          <p:cNvSpPr/>
          <p:nvPr/>
        </p:nvSpPr>
        <p:spPr>
          <a:xfrm>
            <a:off x="627016" y="5181886"/>
            <a:ext cx="4497842" cy="1116000"/>
          </a:xfrm>
          <a:prstGeom prst="roundRect">
            <a:avLst>
              <a:gd name="adj" fmla="val 2626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9BAC287B-8C76-AF71-B79D-24843CDED7C5}"/>
              </a:ext>
            </a:extLst>
          </p:cNvPr>
          <p:cNvSpPr txBox="1"/>
          <p:nvPr/>
        </p:nvSpPr>
        <p:spPr>
          <a:xfrm>
            <a:off x="872824" y="5359292"/>
            <a:ext cx="33679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Шенкурского муниципального округа Архангельской области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Рисунок 61" descr="Маркер со сплошной заливкой">
            <a:extLst>
              <a:ext uri="{FF2B5EF4-FFF2-40B4-BE49-F238E27FC236}">
                <a16:creationId xmlns="" xmlns:a16="http://schemas.microsoft.com/office/drawing/2014/main" id="{7BCFC95E-617B-6A3F-C053-95604A56B3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5781459"/>
            <a:ext cx="180000" cy="180000"/>
          </a:xfrm>
          <a:prstGeom prst="rect">
            <a:avLst/>
          </a:prstGeom>
        </p:spPr>
      </p:pic>
      <p:pic>
        <p:nvPicPr>
          <p:cNvPr id="63" name="Рисунок 62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97965BF7-575C-86D8-D985-04D6AC81CD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5775300"/>
            <a:ext cx="180000" cy="180000"/>
          </a:xfrm>
          <a:prstGeom prst="rect">
            <a:avLst/>
          </a:prstGeom>
        </p:spPr>
      </p:pic>
      <p:pic>
        <p:nvPicPr>
          <p:cNvPr id="64" name="Рисунок 63" descr="Конверт со сплошной заливкой">
            <a:extLst>
              <a:ext uri="{FF2B5EF4-FFF2-40B4-BE49-F238E27FC236}">
                <a16:creationId xmlns="" xmlns:a16="http://schemas.microsoft.com/office/drawing/2014/main" id="{FDBB87B8-A66C-C635-133B-71A8589643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5987792"/>
            <a:ext cx="180000" cy="1800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471D803D-7D09-4BD9-0A0B-94CD4C0B3552}"/>
              </a:ext>
            </a:extLst>
          </p:cNvPr>
          <p:cNvSpPr txBox="1"/>
          <p:nvPr/>
        </p:nvSpPr>
        <p:spPr>
          <a:xfrm>
            <a:off x="1156814" y="5774243"/>
            <a:ext cx="181083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165160, Архангельская область, Шенкурский район, г. Шенкурск,</a:t>
            </a:r>
          </a:p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ул. Кудрявцева, 26</a:t>
            </a:r>
            <a:endParaRPr lang="x-none" sz="7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B9B807C5-3A11-324A-B607-DEA3965F9A60}"/>
              </a:ext>
            </a:extLst>
          </p:cNvPr>
          <p:cNvSpPr txBox="1"/>
          <p:nvPr/>
        </p:nvSpPr>
        <p:spPr>
          <a:xfrm>
            <a:off x="3493768" y="5796050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+7(81851)4-14-15</a:t>
            </a:r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DECCF805-52F6-C9C7-C2D3-31E1FC773F22}"/>
              </a:ext>
            </a:extLst>
          </p:cNvPr>
          <p:cNvSpPr txBox="1"/>
          <p:nvPr/>
        </p:nvSpPr>
        <p:spPr>
          <a:xfrm>
            <a:off x="3493768" y="6014530"/>
            <a:ext cx="12092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adm@shenradm.ru</a:t>
            </a:r>
            <a:endParaRPr lang="x-none" sz="7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1762E2C6-1B7A-96F1-F081-E2C115334266}"/>
              </a:ext>
            </a:extLst>
          </p:cNvPr>
          <p:cNvSpPr txBox="1"/>
          <p:nvPr/>
        </p:nvSpPr>
        <p:spPr>
          <a:xfrm>
            <a:off x="5534655" y="2052783"/>
            <a:ext cx="181083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Красникова Оксана Ивановна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5C630598-23DD-CDB1-1B95-1A83950C43FB}"/>
              </a:ext>
            </a:extLst>
          </p:cNvPr>
          <p:cNvSpPr txBox="1"/>
          <p:nvPr/>
        </p:nvSpPr>
        <p:spPr>
          <a:xfrm>
            <a:off x="5534654" y="2271263"/>
            <a:ext cx="20957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</a:t>
            </a:r>
            <a:endParaRPr lang="x-none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D0890FF1-7402-67E9-EAC4-15F8DAC940E0}"/>
              </a:ext>
            </a:extLst>
          </p:cNvPr>
          <p:cNvSpPr txBox="1"/>
          <p:nvPr/>
        </p:nvSpPr>
        <p:spPr>
          <a:xfrm>
            <a:off x="5537771" y="3298761"/>
            <a:ext cx="181083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Росляков Александр Александрович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27E64777-F282-7413-6AA0-5A06ECB25920}"/>
              </a:ext>
            </a:extLst>
          </p:cNvPr>
          <p:cNvSpPr txBox="1"/>
          <p:nvPr/>
        </p:nvSpPr>
        <p:spPr>
          <a:xfrm>
            <a:off x="5537770" y="3517241"/>
            <a:ext cx="20957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по инфраструктуре</a:t>
            </a:r>
            <a:endParaRPr lang="x-none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C900FCBE-F346-BF95-C9AA-5C34A48A975F}"/>
              </a:ext>
            </a:extLst>
          </p:cNvPr>
          <p:cNvSpPr txBox="1"/>
          <p:nvPr/>
        </p:nvSpPr>
        <p:spPr>
          <a:xfrm>
            <a:off x="5534655" y="4530222"/>
            <a:ext cx="181083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Жигульская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Ольга Александровна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67A7B760-0E1B-C83B-7688-7BC419FA5B2F}"/>
              </a:ext>
            </a:extLst>
          </p:cNvPr>
          <p:cNvSpPr txBox="1"/>
          <p:nvPr/>
        </p:nvSpPr>
        <p:spPr>
          <a:xfrm>
            <a:off x="5534654" y="4748702"/>
            <a:ext cx="20957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</a:t>
            </a:r>
            <a:endParaRPr lang="x-none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6E161C3C-1D47-B1CF-A885-C6ADB5AB6465}"/>
              </a:ext>
            </a:extLst>
          </p:cNvPr>
          <p:cNvSpPr txBox="1"/>
          <p:nvPr/>
        </p:nvSpPr>
        <p:spPr>
          <a:xfrm>
            <a:off x="5547747" y="5799228"/>
            <a:ext cx="181083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Тучин Андрей Андреевич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9618875D-B70C-BCF4-8D1D-39EEB54DA383}"/>
              </a:ext>
            </a:extLst>
          </p:cNvPr>
          <p:cNvSpPr txBox="1"/>
          <p:nvPr/>
        </p:nvSpPr>
        <p:spPr>
          <a:xfrm>
            <a:off x="5547746" y="6017708"/>
            <a:ext cx="20957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</a:t>
            </a:r>
            <a:endParaRPr lang="x-none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7F7A51C-0F75-6728-9C55-D09E9FD26A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ШЕНКУРСКОГО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53400" y="4732021"/>
            <a:ext cx="13335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shenkumi02@mail.ru</a:t>
            </a:r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126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Скругленный прямоугольник 68">
            <a:extLst>
              <a:ext uri="{FF2B5EF4-FFF2-40B4-BE49-F238E27FC236}">
                <a16:creationId xmlns="" xmlns:a16="http://schemas.microsoft.com/office/drawing/2014/main" id="{18B24607-F892-ECC4-D9A9-F0585ADA0DEB}"/>
              </a:ext>
            </a:extLst>
          </p:cNvPr>
          <p:cNvSpPr/>
          <p:nvPr/>
        </p:nvSpPr>
        <p:spPr>
          <a:xfrm>
            <a:off x="5305521" y="1429319"/>
            <a:ext cx="4497842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4364200E-1355-3088-056F-C3318C192022}"/>
              </a:ext>
            </a:extLst>
          </p:cNvPr>
          <p:cNvSpPr txBox="1"/>
          <p:nvPr/>
        </p:nvSpPr>
        <p:spPr>
          <a:xfrm>
            <a:off x="5551329" y="1616025"/>
            <a:ext cx="336797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агропромышленного комплекса, лесопользования и торговли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Рисунок 71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FDBAF300-7DC8-21AA-60B6-5D88ABEDF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6812" y="2032033"/>
            <a:ext cx="180000" cy="180000"/>
          </a:xfrm>
          <a:prstGeom prst="rect">
            <a:avLst/>
          </a:prstGeom>
        </p:spPr>
      </p:pic>
      <p:pic>
        <p:nvPicPr>
          <p:cNvPr id="73" name="Рисунок 72" descr="Конверт со сплошной заливкой">
            <a:extLst>
              <a:ext uri="{FF2B5EF4-FFF2-40B4-BE49-F238E27FC236}">
                <a16:creationId xmlns="" xmlns:a16="http://schemas.microsoft.com/office/drawing/2014/main" id="{F0670772-E551-9080-A977-5DC16E16A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6812" y="2244525"/>
            <a:ext cx="180000" cy="18000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B43DA9EA-7CDF-27C7-590C-290860C6538C}"/>
              </a:ext>
            </a:extLst>
          </p:cNvPr>
          <p:cNvSpPr txBox="1"/>
          <p:nvPr/>
        </p:nvSpPr>
        <p:spPr>
          <a:xfrm>
            <a:off x="8172273" y="2052783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+7(81851)4-14-15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98E495D0-A9E8-2EA9-695E-7226151C6CAA}"/>
              </a:ext>
            </a:extLst>
          </p:cNvPr>
          <p:cNvSpPr txBox="1"/>
          <p:nvPr/>
        </p:nvSpPr>
        <p:spPr>
          <a:xfrm>
            <a:off x="8172273" y="2271263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sh@shenradm.ru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645E7B15-DB8A-13AE-5345-606DB7728FA1}"/>
              </a:ext>
            </a:extLst>
          </p:cNvPr>
          <p:cNvSpPr/>
          <p:nvPr/>
        </p:nvSpPr>
        <p:spPr>
          <a:xfrm>
            <a:off x="5305521" y="2680175"/>
            <a:ext cx="4497842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92512E43-7097-3480-2BE4-3BFAC39871DF}"/>
              </a:ext>
            </a:extLst>
          </p:cNvPr>
          <p:cNvSpPr txBox="1"/>
          <p:nvPr/>
        </p:nvSpPr>
        <p:spPr>
          <a:xfrm>
            <a:off x="5551329" y="2862698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культуры и спорта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Рисунок 80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4D8F6A3B-3917-1EF3-457E-10BFDDA8C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6812" y="3278706"/>
            <a:ext cx="180000" cy="180000"/>
          </a:xfrm>
          <a:prstGeom prst="rect">
            <a:avLst/>
          </a:prstGeom>
        </p:spPr>
      </p:pic>
      <p:pic>
        <p:nvPicPr>
          <p:cNvPr id="82" name="Рисунок 81" descr="Конверт со сплошной заливкой">
            <a:extLst>
              <a:ext uri="{FF2B5EF4-FFF2-40B4-BE49-F238E27FC236}">
                <a16:creationId xmlns="" xmlns:a16="http://schemas.microsoft.com/office/drawing/2014/main" id="{75AE333B-9637-DE4E-F14F-5D4E3B271F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6812" y="3491198"/>
            <a:ext cx="180000" cy="1800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98542F7A-78B0-1A6B-D896-7BE7E7BC0615}"/>
              </a:ext>
            </a:extLst>
          </p:cNvPr>
          <p:cNvSpPr txBox="1"/>
          <p:nvPr/>
        </p:nvSpPr>
        <p:spPr>
          <a:xfrm>
            <a:off x="8172273" y="3299456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+7(81851)4-14-16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5D7F319C-9049-5E6E-8BDF-565C756606A9}"/>
              </a:ext>
            </a:extLst>
          </p:cNvPr>
          <p:cNvSpPr txBox="1"/>
          <p:nvPr/>
        </p:nvSpPr>
        <p:spPr>
          <a:xfrm>
            <a:off x="8172273" y="3517936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shenkkult@mail.ru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Скругленный прямоугольник 85">
            <a:extLst>
              <a:ext uri="{FF2B5EF4-FFF2-40B4-BE49-F238E27FC236}">
                <a16:creationId xmlns="" xmlns:a16="http://schemas.microsoft.com/office/drawing/2014/main" id="{2C8E60B5-0049-EBA8-2D9B-C6023A804E44}"/>
              </a:ext>
            </a:extLst>
          </p:cNvPr>
          <p:cNvSpPr/>
          <p:nvPr/>
        </p:nvSpPr>
        <p:spPr>
          <a:xfrm>
            <a:off x="5305521" y="3931031"/>
            <a:ext cx="4497842" cy="111600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367656B2-9FB8-9AAC-36E5-63CCECE342BD}"/>
              </a:ext>
            </a:extLst>
          </p:cNvPr>
          <p:cNvSpPr txBox="1"/>
          <p:nvPr/>
        </p:nvSpPr>
        <p:spPr>
          <a:xfrm>
            <a:off x="5551329" y="410210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 архитектуры и строительства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Рисунок 88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5450265F-E7FC-C62C-E349-39C747262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6812" y="4518117"/>
            <a:ext cx="180000" cy="180000"/>
          </a:xfrm>
          <a:prstGeom prst="rect">
            <a:avLst/>
          </a:prstGeom>
        </p:spPr>
      </p:pic>
      <p:pic>
        <p:nvPicPr>
          <p:cNvPr id="90" name="Рисунок 89" descr="Конверт со сплошной заливкой">
            <a:extLst>
              <a:ext uri="{FF2B5EF4-FFF2-40B4-BE49-F238E27FC236}">
                <a16:creationId xmlns="" xmlns:a16="http://schemas.microsoft.com/office/drawing/2014/main" id="{FBB984A2-AF19-AC24-4066-B2F2BF331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6812" y="4730609"/>
            <a:ext cx="180000" cy="180000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D1886CE4-02E8-50A7-41F2-3F19D1DC50E8}"/>
              </a:ext>
            </a:extLst>
          </p:cNvPr>
          <p:cNvSpPr txBox="1"/>
          <p:nvPr/>
        </p:nvSpPr>
        <p:spPr>
          <a:xfrm>
            <a:off x="8172273" y="4538867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+7(81851)4-14-15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028B62CB-486C-DD4F-128E-3166E1F9193A}"/>
              </a:ext>
            </a:extLst>
          </p:cNvPr>
          <p:cNvSpPr txBox="1"/>
          <p:nvPr/>
        </p:nvSpPr>
        <p:spPr>
          <a:xfrm>
            <a:off x="8172273" y="4757347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otdelarh@shenradm.ru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="" xmlns:a16="http://schemas.microsoft.com/office/drawing/2014/main" id="{56C626AA-5ED4-E6EF-2228-93FCE734C76B}"/>
              </a:ext>
            </a:extLst>
          </p:cNvPr>
          <p:cNvSpPr/>
          <p:nvPr/>
        </p:nvSpPr>
        <p:spPr>
          <a:xfrm>
            <a:off x="5305521" y="5181886"/>
            <a:ext cx="4497842" cy="1116000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1AEAC3EB-7B56-7397-3B3A-FBA4C2373E39}"/>
              </a:ext>
            </a:extLst>
          </p:cNvPr>
          <p:cNvSpPr txBox="1"/>
          <p:nvPr/>
        </p:nvSpPr>
        <p:spPr>
          <a:xfrm>
            <a:off x="5551328" y="5359292"/>
            <a:ext cx="410321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Финансовое управление администрации Шенкурского муниципального округа Архангельской области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E023518B-95E2-8838-DE04-1B371D379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6812" y="5775300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="" xmlns:a16="http://schemas.microsoft.com/office/drawing/2014/main" id="{56191BA4-9637-53B0-8590-8CBDDEE2B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6812" y="5987792"/>
            <a:ext cx="180000" cy="180000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B18D6DF0-B13B-A5F0-10F3-8625FD474639}"/>
              </a:ext>
            </a:extLst>
          </p:cNvPr>
          <p:cNvSpPr txBox="1"/>
          <p:nvPr/>
        </p:nvSpPr>
        <p:spPr>
          <a:xfrm>
            <a:off x="8172273" y="5796050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+7(81851)4-14-12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89BD8E27-BDC6-EB78-FEF1-902107B64DF6}"/>
              </a:ext>
            </a:extLst>
          </p:cNvPr>
          <p:cNvSpPr txBox="1"/>
          <p:nvPr/>
        </p:nvSpPr>
        <p:spPr>
          <a:xfrm>
            <a:off x="8172273" y="6014530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r>
              <a:rPr lang="en-US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@shenfin.ru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131E90AD-CA91-ED45-85DD-65F2F691C83A}"/>
              </a:ext>
            </a:extLst>
          </p:cNvPr>
          <p:cNvSpPr/>
          <p:nvPr/>
        </p:nvSpPr>
        <p:spPr>
          <a:xfrm>
            <a:off x="627016" y="1429319"/>
            <a:ext cx="4497842" cy="1116000"/>
          </a:xfrm>
          <a:prstGeom prst="roundRect">
            <a:avLst>
              <a:gd name="adj" fmla="val 2448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1B68C964-1E9B-3F3B-691B-16D9FC28DF9D}"/>
              </a:ext>
            </a:extLst>
          </p:cNvPr>
          <p:cNvSpPr txBox="1"/>
          <p:nvPr/>
        </p:nvSpPr>
        <p:spPr>
          <a:xfrm>
            <a:off x="872824" y="1616025"/>
            <a:ext cx="33679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Шенкурского муниципального округа Архангельской области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Маркер со сплошной заливкой">
            <a:extLst>
              <a:ext uri="{FF2B5EF4-FFF2-40B4-BE49-F238E27FC236}">
                <a16:creationId xmlns="" xmlns:a16="http://schemas.microsoft.com/office/drawing/2014/main" id="{0DAA34D1-C268-B683-8B1B-E9C84A2206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824" y="2038192"/>
            <a:ext cx="180000" cy="180000"/>
          </a:xfrm>
          <a:prstGeom prst="rect">
            <a:avLst/>
          </a:prstGeom>
        </p:spPr>
      </p:pic>
      <p:pic>
        <p:nvPicPr>
          <p:cNvPr id="13" name="Рисунок 12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9B12652D-A64F-CAA5-28F3-477F3B2BE9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48307" y="2032033"/>
            <a:ext cx="180000" cy="180000"/>
          </a:xfrm>
          <a:prstGeom prst="rect">
            <a:avLst/>
          </a:prstGeom>
        </p:spPr>
      </p:pic>
      <p:pic>
        <p:nvPicPr>
          <p:cNvPr id="14" name="Рисунок 13" descr="Конверт со сплошной заливкой">
            <a:extLst>
              <a:ext uri="{FF2B5EF4-FFF2-40B4-BE49-F238E27FC236}">
                <a16:creationId xmlns="" xmlns:a16="http://schemas.microsoft.com/office/drawing/2014/main" id="{1026915B-2038-0AD1-1C95-14FAAC8864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48307" y="2244525"/>
            <a:ext cx="180000" cy="18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BEEADC8-647A-812E-52B0-2D49FE2D89C0}"/>
              </a:ext>
            </a:extLst>
          </p:cNvPr>
          <p:cNvSpPr txBox="1"/>
          <p:nvPr/>
        </p:nvSpPr>
        <p:spPr>
          <a:xfrm>
            <a:off x="1156814" y="2030976"/>
            <a:ext cx="181083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165160, Архангельская область, Шенкурский район, г. Шенкурск, </a:t>
            </a:r>
          </a:p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Кудрявцева, 26</a:t>
            </a:r>
            <a:endParaRPr lang="x-none" sz="7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0A7E146-0697-FC43-E666-A020A90F066A}"/>
              </a:ext>
            </a:extLst>
          </p:cNvPr>
          <p:cNvSpPr txBox="1"/>
          <p:nvPr/>
        </p:nvSpPr>
        <p:spPr>
          <a:xfrm>
            <a:off x="3493768" y="2052783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+7(81851)4-14-15</a:t>
            </a:r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1E50FA2-A025-4EF5-F059-762E11E85D9D}"/>
              </a:ext>
            </a:extLst>
          </p:cNvPr>
          <p:cNvSpPr txBox="1"/>
          <p:nvPr/>
        </p:nvSpPr>
        <p:spPr>
          <a:xfrm>
            <a:off x="3493768" y="2271263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adm@shenradm.ru</a:t>
            </a:r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063EFA8F-D3FD-13DF-236F-1284DF32468F}"/>
              </a:ext>
            </a:extLst>
          </p:cNvPr>
          <p:cNvSpPr/>
          <p:nvPr/>
        </p:nvSpPr>
        <p:spPr>
          <a:xfrm>
            <a:off x="649876" y="2634455"/>
            <a:ext cx="4497842" cy="1116000"/>
          </a:xfrm>
          <a:prstGeom prst="roundRect">
            <a:avLst>
              <a:gd name="adj" fmla="val 2715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61D9762-5FE5-45D5-184F-D77E536C6464}"/>
              </a:ext>
            </a:extLst>
          </p:cNvPr>
          <p:cNvSpPr txBox="1"/>
          <p:nvPr/>
        </p:nvSpPr>
        <p:spPr>
          <a:xfrm>
            <a:off x="872824" y="2862698"/>
            <a:ext cx="33679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Шенкурского муниципального округа Архангельской области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Маркер со сплошной заливкой">
            <a:extLst>
              <a:ext uri="{FF2B5EF4-FFF2-40B4-BE49-F238E27FC236}">
                <a16:creationId xmlns="" xmlns:a16="http://schemas.microsoft.com/office/drawing/2014/main" id="{8438B766-6F14-E5E4-F16C-A3090D073A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824" y="3284865"/>
            <a:ext cx="180000" cy="180000"/>
          </a:xfrm>
          <a:prstGeom prst="rect">
            <a:avLst/>
          </a:prstGeom>
        </p:spPr>
      </p:pic>
      <p:pic>
        <p:nvPicPr>
          <p:cNvPr id="21" name="Рисунок 20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FBD6DF77-F812-7A22-3C7D-F836CC2E3F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48307" y="3278706"/>
            <a:ext cx="180000" cy="180000"/>
          </a:xfrm>
          <a:prstGeom prst="rect">
            <a:avLst/>
          </a:prstGeom>
        </p:spPr>
      </p:pic>
      <p:pic>
        <p:nvPicPr>
          <p:cNvPr id="22" name="Рисунок 21" descr="Конверт со сплошной заливкой">
            <a:extLst>
              <a:ext uri="{FF2B5EF4-FFF2-40B4-BE49-F238E27FC236}">
                <a16:creationId xmlns="" xmlns:a16="http://schemas.microsoft.com/office/drawing/2014/main" id="{45280695-F1DB-DD8A-9192-5B922F7FC7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48307" y="3491198"/>
            <a:ext cx="180000" cy="18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DAB5D03-517E-372B-06BA-AD3776E1C22B}"/>
              </a:ext>
            </a:extLst>
          </p:cNvPr>
          <p:cNvSpPr txBox="1"/>
          <p:nvPr/>
        </p:nvSpPr>
        <p:spPr>
          <a:xfrm>
            <a:off x="1156814" y="3277649"/>
            <a:ext cx="181083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165160, Архангельская область, Шенкурский район, г. Шенкурск, </a:t>
            </a:r>
          </a:p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Кудрявцева, 26</a:t>
            </a:r>
            <a:endParaRPr lang="x-none" sz="7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8EC1623-FAD5-0C92-F002-436633BEB33E}"/>
              </a:ext>
            </a:extLst>
          </p:cNvPr>
          <p:cNvSpPr txBox="1"/>
          <p:nvPr/>
        </p:nvSpPr>
        <p:spPr>
          <a:xfrm>
            <a:off x="3493768" y="3299456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+7(81851)4-14-15</a:t>
            </a:r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1937058-7257-E6E1-7C5C-40BF39DDC5F1}"/>
              </a:ext>
            </a:extLst>
          </p:cNvPr>
          <p:cNvSpPr txBox="1"/>
          <p:nvPr/>
        </p:nvSpPr>
        <p:spPr>
          <a:xfrm>
            <a:off x="3493768" y="3517936"/>
            <a:ext cx="12092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adm@shenradm.ru</a:t>
            </a:r>
            <a:endParaRPr lang="x-none" sz="7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="" xmlns:a16="http://schemas.microsoft.com/office/drawing/2014/main" id="{7ADB087C-9E62-6DCB-6533-C823AC2E935F}"/>
              </a:ext>
            </a:extLst>
          </p:cNvPr>
          <p:cNvSpPr/>
          <p:nvPr/>
        </p:nvSpPr>
        <p:spPr>
          <a:xfrm>
            <a:off x="627016" y="3931031"/>
            <a:ext cx="4497842" cy="1116000"/>
          </a:xfrm>
          <a:prstGeom prst="roundRect">
            <a:avLst>
              <a:gd name="adj" fmla="val 2626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788D5DA-FDBF-3AD7-03FB-D3354F8DB569}"/>
              </a:ext>
            </a:extLst>
          </p:cNvPr>
          <p:cNvSpPr txBox="1"/>
          <p:nvPr/>
        </p:nvSpPr>
        <p:spPr>
          <a:xfrm>
            <a:off x="872824" y="4102109"/>
            <a:ext cx="33679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Шенкурского муниципального округа Архангельской области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 descr="Маркер со сплошной заливкой">
            <a:extLst>
              <a:ext uri="{FF2B5EF4-FFF2-40B4-BE49-F238E27FC236}">
                <a16:creationId xmlns="" xmlns:a16="http://schemas.microsoft.com/office/drawing/2014/main" id="{B1F58666-21B3-C305-49EE-79DF7142A2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824" y="4524276"/>
            <a:ext cx="180000" cy="180000"/>
          </a:xfrm>
          <a:prstGeom prst="rect">
            <a:avLst/>
          </a:prstGeom>
        </p:spPr>
      </p:pic>
      <p:pic>
        <p:nvPicPr>
          <p:cNvPr id="41" name="Рисунок 40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73C45D80-754C-8786-672D-D4E4872020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48307" y="4518117"/>
            <a:ext cx="180000" cy="180000"/>
          </a:xfrm>
          <a:prstGeom prst="rect">
            <a:avLst/>
          </a:prstGeom>
        </p:spPr>
      </p:pic>
      <p:pic>
        <p:nvPicPr>
          <p:cNvPr id="45" name="Рисунок 44" descr="Конверт со сплошной заливкой">
            <a:extLst>
              <a:ext uri="{FF2B5EF4-FFF2-40B4-BE49-F238E27FC236}">
                <a16:creationId xmlns="" xmlns:a16="http://schemas.microsoft.com/office/drawing/2014/main" id="{B224F0D4-1442-3D9E-F3B3-2793DDE64F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48307" y="4730609"/>
            <a:ext cx="180000" cy="180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DE23813-9007-98B7-AFAD-EF82B89ECB5D}"/>
              </a:ext>
            </a:extLst>
          </p:cNvPr>
          <p:cNvSpPr txBox="1"/>
          <p:nvPr/>
        </p:nvSpPr>
        <p:spPr>
          <a:xfrm>
            <a:off x="1156814" y="4517060"/>
            <a:ext cx="181083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165160, Архангельская область, Шенкурский район, г. Шенкурск, </a:t>
            </a:r>
          </a:p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Кудрявцева, 26</a:t>
            </a:r>
            <a:endParaRPr lang="x-none" sz="7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23D4104F-1384-D9D1-BAA5-F29AFBCD4DFD}"/>
              </a:ext>
            </a:extLst>
          </p:cNvPr>
          <p:cNvSpPr txBox="1"/>
          <p:nvPr/>
        </p:nvSpPr>
        <p:spPr>
          <a:xfrm>
            <a:off x="3493768" y="4538867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+7(81851)4-14-15</a:t>
            </a:r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478940A-F342-3170-D644-1183D420DA95}"/>
              </a:ext>
            </a:extLst>
          </p:cNvPr>
          <p:cNvSpPr txBox="1"/>
          <p:nvPr/>
        </p:nvSpPr>
        <p:spPr>
          <a:xfrm>
            <a:off x="3493768" y="4757347"/>
            <a:ext cx="12092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adm@shenradm.ru</a:t>
            </a:r>
            <a:endParaRPr lang="x-none" sz="7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="" xmlns:a16="http://schemas.microsoft.com/office/drawing/2014/main" id="{15638956-BA79-B207-8444-4DF71BA1D1E0}"/>
              </a:ext>
            </a:extLst>
          </p:cNvPr>
          <p:cNvSpPr/>
          <p:nvPr/>
        </p:nvSpPr>
        <p:spPr>
          <a:xfrm>
            <a:off x="627016" y="5181886"/>
            <a:ext cx="4497842" cy="1116000"/>
          </a:xfrm>
          <a:prstGeom prst="roundRect">
            <a:avLst>
              <a:gd name="adj" fmla="val 2626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9BAC287B-8C76-AF71-B79D-24843CDED7C5}"/>
              </a:ext>
            </a:extLst>
          </p:cNvPr>
          <p:cNvSpPr txBox="1"/>
          <p:nvPr/>
        </p:nvSpPr>
        <p:spPr>
          <a:xfrm>
            <a:off x="872824" y="5359292"/>
            <a:ext cx="33679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Шенкурского муниципального округа Архангельской области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Рисунок 61" descr="Маркер со сплошной заливкой">
            <a:extLst>
              <a:ext uri="{FF2B5EF4-FFF2-40B4-BE49-F238E27FC236}">
                <a16:creationId xmlns="" xmlns:a16="http://schemas.microsoft.com/office/drawing/2014/main" id="{7BCFC95E-617B-6A3F-C053-95604A56B3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2824" y="5781459"/>
            <a:ext cx="180000" cy="180000"/>
          </a:xfrm>
          <a:prstGeom prst="rect">
            <a:avLst/>
          </a:prstGeom>
        </p:spPr>
      </p:pic>
      <p:pic>
        <p:nvPicPr>
          <p:cNvPr id="63" name="Рисунок 62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97965BF7-575C-86D8-D985-04D6AC81C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48307" y="5775300"/>
            <a:ext cx="180000" cy="180000"/>
          </a:xfrm>
          <a:prstGeom prst="rect">
            <a:avLst/>
          </a:prstGeom>
        </p:spPr>
      </p:pic>
      <p:pic>
        <p:nvPicPr>
          <p:cNvPr id="64" name="Рисунок 63" descr="Конверт со сплошной заливкой">
            <a:extLst>
              <a:ext uri="{FF2B5EF4-FFF2-40B4-BE49-F238E27FC236}">
                <a16:creationId xmlns="" xmlns:a16="http://schemas.microsoft.com/office/drawing/2014/main" id="{FDBB87B8-A66C-C635-133B-71A8589643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48307" y="5987792"/>
            <a:ext cx="180000" cy="1800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471D803D-7D09-4BD9-0A0B-94CD4C0B3552}"/>
              </a:ext>
            </a:extLst>
          </p:cNvPr>
          <p:cNvSpPr txBox="1"/>
          <p:nvPr/>
        </p:nvSpPr>
        <p:spPr>
          <a:xfrm>
            <a:off x="1156814" y="5774243"/>
            <a:ext cx="181083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165160, Архангельская область, Шенкурский район, г. Шенкурск, </a:t>
            </a:r>
          </a:p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Кудрявцева, 26</a:t>
            </a:r>
            <a:endParaRPr lang="x-none" sz="7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B9B807C5-3A11-324A-B607-DEA3965F9A60}"/>
              </a:ext>
            </a:extLst>
          </p:cNvPr>
          <p:cNvSpPr txBox="1"/>
          <p:nvPr/>
        </p:nvSpPr>
        <p:spPr>
          <a:xfrm>
            <a:off x="3493768" y="5796050"/>
            <a:ext cx="120924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+7(81851)4-14-15</a:t>
            </a:r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DECCF805-52F6-C9C7-C2D3-31E1FC773F22}"/>
              </a:ext>
            </a:extLst>
          </p:cNvPr>
          <p:cNvSpPr txBox="1"/>
          <p:nvPr/>
        </p:nvSpPr>
        <p:spPr>
          <a:xfrm>
            <a:off x="3493768" y="6014530"/>
            <a:ext cx="12092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adm@shenradm.ru</a:t>
            </a:r>
            <a:endParaRPr lang="x-none" sz="700" b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1762E2C6-1B7A-96F1-F081-E2C115334266}"/>
              </a:ext>
            </a:extLst>
          </p:cNvPr>
          <p:cNvSpPr txBox="1"/>
          <p:nvPr/>
        </p:nvSpPr>
        <p:spPr>
          <a:xfrm>
            <a:off x="5534655" y="2052783"/>
            <a:ext cx="181083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Григорьева Наталия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Клавдиевна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5C630598-23DD-CDB1-1B95-1A83950C43FB}"/>
              </a:ext>
            </a:extLst>
          </p:cNvPr>
          <p:cNvSpPr txBox="1"/>
          <p:nvPr/>
        </p:nvSpPr>
        <p:spPr>
          <a:xfrm>
            <a:off x="5534654" y="2271263"/>
            <a:ext cx="20957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</a:t>
            </a:r>
            <a:endParaRPr lang="x-none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D0890FF1-7402-67E9-EAC4-15F8DAC940E0}"/>
              </a:ext>
            </a:extLst>
          </p:cNvPr>
          <p:cNvSpPr txBox="1"/>
          <p:nvPr/>
        </p:nvSpPr>
        <p:spPr>
          <a:xfrm>
            <a:off x="5537771" y="3298761"/>
            <a:ext cx="181083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Толстикова Галина Николаевна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27E64777-F282-7413-6AA0-5A06ECB25920}"/>
              </a:ext>
            </a:extLst>
          </p:cNvPr>
          <p:cNvSpPr txBox="1"/>
          <p:nvPr/>
        </p:nvSpPr>
        <p:spPr>
          <a:xfrm>
            <a:off x="5537770" y="3517241"/>
            <a:ext cx="20957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отдела</a:t>
            </a:r>
            <a:endParaRPr lang="x-none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C900FCBE-F346-BF95-C9AA-5C34A48A975F}"/>
              </a:ext>
            </a:extLst>
          </p:cNvPr>
          <p:cNvSpPr txBox="1"/>
          <p:nvPr/>
        </p:nvSpPr>
        <p:spPr>
          <a:xfrm>
            <a:off x="5534655" y="4530222"/>
            <a:ext cx="181083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Долгобородова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Татьяна Валериевна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67A7B760-0E1B-C83B-7688-7BC419FA5B2F}"/>
              </a:ext>
            </a:extLst>
          </p:cNvPr>
          <p:cNvSpPr txBox="1"/>
          <p:nvPr/>
        </p:nvSpPr>
        <p:spPr>
          <a:xfrm>
            <a:off x="5534654" y="4748702"/>
            <a:ext cx="20957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Ведущий специалист</a:t>
            </a:r>
            <a:endParaRPr lang="x-none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6E161C3C-1D47-B1CF-A885-C6ADB5AB6465}"/>
              </a:ext>
            </a:extLst>
          </p:cNvPr>
          <p:cNvSpPr txBox="1"/>
          <p:nvPr/>
        </p:nvSpPr>
        <p:spPr>
          <a:xfrm>
            <a:off x="5547747" y="5799228"/>
            <a:ext cx="181083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Лукошков Сергей Николаевич</a:t>
            </a:r>
            <a:endParaRPr lang="x-none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9618875D-B70C-BCF4-8D1D-39EEB54DA383}"/>
              </a:ext>
            </a:extLst>
          </p:cNvPr>
          <p:cNvSpPr txBox="1"/>
          <p:nvPr/>
        </p:nvSpPr>
        <p:spPr>
          <a:xfrm>
            <a:off x="5547746" y="6017708"/>
            <a:ext cx="20957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</a:t>
            </a:r>
            <a:endParaRPr lang="x-none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7F7A51C-0F75-6728-9C55-D09E9FD26A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ШЕНКУРСКОГО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126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8701DADB-B65C-D11D-0A17-9F34E8F4B223}"/>
              </a:ext>
            </a:extLst>
          </p:cNvPr>
          <p:cNvSpPr/>
          <p:nvPr/>
        </p:nvSpPr>
        <p:spPr>
          <a:xfrm>
            <a:off x="6928207" y="1526540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16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Скругленный прямоугольник 82">
            <a:extLst>
              <a:ext uri="{FF2B5EF4-FFF2-40B4-BE49-F238E27FC236}">
                <a16:creationId xmlns="" xmlns:a16="http://schemas.microsoft.com/office/drawing/2014/main" id="{823576D4-87D3-E5F2-C658-FE887891C61B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58639B-96A5-7BDC-1B20-8B15F4E93A1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ШЕНКУРСКОГО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CBFCE667-92C9-1FE2-7B5D-B6DF125A8AE7}"/>
              </a:ext>
            </a:extLst>
          </p:cNvPr>
          <p:cNvSpPr/>
          <p:nvPr/>
        </p:nvSpPr>
        <p:spPr>
          <a:xfrm>
            <a:off x="746940" y="151819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aphicFrame>
        <p:nvGraphicFramePr>
          <p:cNvPr id="56" name="Таблица 55"/>
          <p:cNvGraphicFramePr>
            <a:graphicFrameLocks noGrp="1"/>
          </p:cNvGraphicFramePr>
          <p:nvPr/>
        </p:nvGraphicFramePr>
        <p:xfrm>
          <a:off x="228600" y="845821"/>
          <a:ext cx="9433560" cy="5853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16780"/>
                <a:gridCol w="4716780"/>
              </a:tblGrid>
              <a:tr h="81533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СОСТАВ инвестиционной рабочей группы администрации Шенкурского муниципального округа Архангельской области (утвержден распоряжением администрации Шенкурского муниципального округа Архангельской области от «27» апреля 2024 г. № 248-р)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2130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Росляков</a:t>
                      </a:r>
                      <a:r>
                        <a:rPr lang="ru-RU" sz="1000" baseline="0" dirty="0" smtClean="0"/>
                        <a:t> А.А.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 smtClean="0"/>
                        <a:t>заместитель главы по инфраструктуре администрации Шенкурского муниципального округа Архангельской области (руководитель рабочей группы)</a:t>
                      </a:r>
                      <a:endParaRPr lang="ru-RU" sz="1000" dirty="0"/>
                    </a:p>
                  </a:txBody>
                  <a:tcPr/>
                </a:tc>
              </a:tr>
              <a:tr h="5713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Леонтьева О.М.</a:t>
                      </a:r>
                    </a:p>
                    <a:p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Начальник</a:t>
                      </a:r>
                      <a:r>
                        <a:rPr lang="ru-RU" sz="1000" baseline="0" dirty="0" smtClean="0"/>
                        <a:t> отдела организационной работы и муниципальной службы, </a:t>
                      </a:r>
                      <a:r>
                        <a:rPr lang="ru-RU" sz="1000" dirty="0" smtClean="0"/>
                        <a:t>заместитель главы – руководитель аппарата администрации Шенкурского муниципального округа Архангельской области</a:t>
                      </a:r>
                      <a:r>
                        <a:rPr lang="ru-RU" sz="1000" baseline="0" dirty="0" smtClean="0"/>
                        <a:t> ( заместитель</a:t>
                      </a:r>
                      <a:r>
                        <a:rPr lang="ru-RU" sz="1000" dirty="0" smtClean="0"/>
                        <a:t> руководителя рабочей группы) </a:t>
                      </a:r>
                      <a:endParaRPr lang="ru-RU" sz="1000" dirty="0"/>
                    </a:p>
                  </a:txBody>
                  <a:tcPr/>
                </a:tc>
              </a:tr>
              <a:tr h="421301">
                <a:tc>
                  <a:txBody>
                    <a:bodyPr/>
                    <a:lstStyle/>
                    <a:p>
                      <a:r>
                        <a:rPr lang="ru-RU" sz="1000" dirty="0" err="1" smtClean="0"/>
                        <a:t>Коровинская</a:t>
                      </a:r>
                      <a:r>
                        <a:rPr lang="ru-RU" sz="1000" dirty="0" smtClean="0"/>
                        <a:t> А.С.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 smtClean="0"/>
                        <a:t>начальник отдела экономики финансового управления</a:t>
                      </a:r>
                      <a:r>
                        <a:rPr lang="ru-RU" sz="1000" baseline="0" dirty="0" smtClean="0"/>
                        <a:t> администрации Шенкурского муниципального округа Архангельской области (</a:t>
                      </a:r>
                      <a:r>
                        <a:rPr lang="ru-RU" sz="1000" dirty="0" smtClean="0"/>
                        <a:t>секретарь рабочей группы)</a:t>
                      </a:r>
                      <a:endParaRPr lang="ru-RU" sz="1000" dirty="0"/>
                    </a:p>
                  </a:txBody>
                  <a:tcPr/>
                </a:tc>
              </a:tr>
              <a:tr h="36613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Члены рабочей группы: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ru-RU" sz="1000" dirty="0"/>
                    </a:p>
                  </a:txBody>
                  <a:tcPr/>
                </a:tc>
              </a:tr>
              <a:tr h="36613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Лукошков</a:t>
                      </a:r>
                      <a:r>
                        <a:rPr lang="ru-RU" sz="1000" baseline="0" dirty="0" smtClean="0"/>
                        <a:t> С.Н.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начальник финансового управления администрации Шенкурского муниципального округа Архангельской области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6613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Тучин А.А.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начальник отдела ЖКХ, энергетики, транспорта, дорожного хозяйства и благоустройства</a:t>
                      </a:r>
                    </a:p>
                  </a:txBody>
                  <a:tcPr/>
                </a:tc>
              </a:tr>
              <a:tr h="553376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Леонтьева</a:t>
                      </a:r>
                      <a:r>
                        <a:rPr lang="ru-RU" sz="1000" baseline="0" dirty="0" smtClean="0"/>
                        <a:t> О.М.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 smtClean="0"/>
                        <a:t> начальник отдела организационной работы и муниципальной службы администрации Шенкурского муниципального округа Архангельской области</a:t>
                      </a:r>
                      <a:endParaRPr lang="ru-RU" sz="1000" dirty="0"/>
                    </a:p>
                  </a:txBody>
                  <a:tcPr/>
                </a:tc>
              </a:tr>
              <a:tr h="433823">
                <a:tc>
                  <a:txBody>
                    <a:bodyPr/>
                    <a:lstStyle/>
                    <a:p>
                      <a:r>
                        <a:rPr lang="ru-RU" sz="1000" dirty="0" err="1" smtClean="0"/>
                        <a:t>Платионова</a:t>
                      </a:r>
                      <a:r>
                        <a:rPr lang="ru-RU" sz="1000" dirty="0" smtClean="0"/>
                        <a:t> С.Н.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 smtClean="0"/>
                        <a:t>главный специалист правового отдела администрации Шенкурского муниципального округа Архангельской области </a:t>
                      </a:r>
                      <a:endParaRPr lang="ru-RU" sz="1000" dirty="0"/>
                    </a:p>
                  </a:txBody>
                  <a:tcPr/>
                </a:tc>
              </a:tr>
              <a:tr h="366131">
                <a:tc>
                  <a:txBody>
                    <a:bodyPr/>
                    <a:lstStyle/>
                    <a:p>
                      <a:r>
                        <a:rPr lang="ru-RU" sz="1000" dirty="0" err="1" smtClean="0"/>
                        <a:t>Жигульская</a:t>
                      </a:r>
                      <a:r>
                        <a:rPr lang="ru-RU" sz="1000" dirty="0" smtClean="0"/>
                        <a:t> О.А.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 smtClean="0"/>
                        <a:t>начальник отдела</a:t>
                      </a:r>
                      <a:r>
                        <a:rPr lang="ru-RU" sz="1000" baseline="0" dirty="0" smtClean="0"/>
                        <a:t> имущественных и земельных отношений администрации Шенкурского муниципального округа Архангельской области</a:t>
                      </a:r>
                      <a:endParaRPr lang="ru-RU" sz="1000" dirty="0"/>
                    </a:p>
                  </a:txBody>
                  <a:tcPr/>
                </a:tc>
              </a:tr>
              <a:tr h="366131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Григорьева Н.К.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 smtClean="0"/>
                        <a:t>начальник отдела агропромышленного комплекса, лесопользования и торговли администрации Шенкурского муниципального округа Архангельской области</a:t>
                      </a:r>
                      <a:endParaRPr lang="ru-RU" sz="1000" dirty="0"/>
                    </a:p>
                  </a:txBody>
                  <a:tcPr/>
                </a:tc>
              </a:tr>
              <a:tr h="421301">
                <a:tc>
                  <a:txBody>
                    <a:bodyPr/>
                    <a:lstStyle/>
                    <a:p>
                      <a:r>
                        <a:rPr lang="ru-RU" sz="1000" dirty="0" err="1" smtClean="0"/>
                        <a:t>Долгобородова</a:t>
                      </a:r>
                      <a:r>
                        <a:rPr lang="ru-RU" sz="1000" dirty="0" smtClean="0"/>
                        <a:t> Т.В.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000" dirty="0" smtClean="0"/>
                        <a:t>ведущий специалист отдела имущественных и земельных отношений </a:t>
                      </a:r>
                      <a:r>
                        <a:rPr lang="ru-RU" sz="1000" baseline="0" dirty="0" smtClean="0"/>
                        <a:t>администрации Шенкурского муниципального округа Архангельской области</a:t>
                      </a:r>
                      <a:endParaRPr lang="ru-RU" sz="1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6765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Местное самоуправление Балахнинского муниципального округа | Официальный  сайт Правительства Нижегородской области">
            <a:extLst>
              <a:ext uri="{FF2B5EF4-FFF2-40B4-BE49-F238E27FC236}">
                <a16:creationId xmlns=""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54" t="2667" r="4954" b="8247"/>
          <a:stretch/>
        </p:blipFill>
        <p:spPr bwMode="auto">
          <a:xfrm>
            <a:off x="7634135" y="1256553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" t="10560" r="2695" b="14707"/>
          <a:stretch>
            <a:fillRect/>
          </a:stretch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427946F-179A-49B4-0BB0-96B2051D4ABE}"/>
              </a:ext>
            </a:extLst>
          </p:cNvPr>
          <p:cNvSpPr txBox="1"/>
          <p:nvPr/>
        </p:nvSpPr>
        <p:spPr>
          <a:xfrm>
            <a:off x="627015" y="6607261"/>
            <a:ext cx="83617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ФИНАНСОВЫМ УПРАВЛЕНИЕМ АДМИНИСТРАЦИИ  ШЕНКУРСКОГО МУНИЦИПАЛЬНОГО ОКРУГА АРХАНГЕЛЬСКОЙ ОБЛАСТИ</a:t>
            </a:r>
          </a:p>
          <a:p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5F0592A3-CCBC-26A7-8134-12102FCA435F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АРХАНГЕЛЬСКАЯ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CBF2EC44-B93A-6DD0-E7E6-F2814E9FD082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Рисунок 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5DF69267-6C5B-8359-AC53-115BDC2CD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5650" y="224205"/>
            <a:ext cx="434709" cy="5687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F41634F-B590-1C7B-2CDF-507C1847707F}"/>
              </a:ext>
            </a:extLst>
          </p:cNvPr>
          <p:cNvSpPr txBox="1"/>
          <p:nvPr/>
        </p:nvSpPr>
        <p:spPr>
          <a:xfrm>
            <a:off x="9290859" y="459640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C769BDC-84C5-87C2-9A8A-BFB56689C509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61374B2-EE14-11BF-2352-85908E77CF2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2" name="Рисунок 11" descr="Местное самоуправление Балахнинского муниципального округа | Официальный  сайт Правительства Нижегородской области">
            <a:extLst>
              <a:ext uri="{FF2B5EF4-FFF2-40B4-BE49-F238E27FC236}">
                <a16:creationId xmlns=""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599872" y="1256553"/>
            <a:ext cx="2191109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83220" y="1256553"/>
            <a:ext cx="7021761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5650" y="224288"/>
            <a:ext cx="434709" cy="6124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8527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8" name="Скругленный прямоугольник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6414953" y="1264173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hlinkClick r:id="rId7" action="ppaction://hlinksldjump"/>
            <a:extLst>
              <a:ext uri="{FF2B5EF4-FFF2-40B4-BE49-F238E27FC236}">
                <a16:creationId xmlns=""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2720155" y="1639743"/>
            <a:ext cx="8603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08-10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hlinkClick r:id="rId8" action="ppaction://hlinksldjump"/>
            <a:extLst>
              <a:ext uri="{FF2B5EF4-FFF2-40B4-BE49-F238E27FC236}">
                <a16:creationId xmlns="" xmlns:a16="http://schemas.microsoft.com/office/drawing/2014/main" id="{30167278-D764-DCFC-2F5E-16D4076AD1D6}"/>
              </a:ext>
            </a:extLst>
          </p:cNvPr>
          <p:cNvSpPr/>
          <p:nvPr/>
        </p:nvSpPr>
        <p:spPr>
          <a:xfrm>
            <a:off x="3704775" y="1648467"/>
            <a:ext cx="241430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rId9" action="ppaction://hlinksldjump"/>
            <a:extLst>
              <a:ext uri="{FF2B5EF4-FFF2-40B4-BE49-F238E27FC236}">
                <a16:creationId xmlns=""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617236" y="2027375"/>
            <a:ext cx="15949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господдержки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12-13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2360320" y="2035077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14-15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hlinkClick r:id="rId11" action="ppaction://hlinksldjump"/>
            <a:extLst>
              <a:ext uri="{FF2B5EF4-FFF2-40B4-BE49-F238E27FC236}">
                <a16:creationId xmlns="" xmlns:a16="http://schemas.microsoft.com/office/drawing/2014/main" id="{FE88E413-F6A8-3703-A8DA-8A1FC8D94A1C}"/>
              </a:ext>
            </a:extLst>
          </p:cNvPr>
          <p:cNvSpPr/>
          <p:nvPr/>
        </p:nvSpPr>
        <p:spPr>
          <a:xfrm>
            <a:off x="3483794" y="2071983"/>
            <a:ext cx="185869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5CED2FFE-BE20-C9FC-C4FE-C7A93E57A3E0}"/>
              </a:ext>
            </a:extLst>
          </p:cNvPr>
          <p:cNvSpPr txBox="1"/>
          <p:nvPr/>
        </p:nvSpPr>
        <p:spPr>
          <a:xfrm>
            <a:off x="627015" y="6607261"/>
            <a:ext cx="819780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ФИНАНСОВЫМ УПРАВЛЕНИЕМ АДМИНИСТРАЦИИ ШЕНКУРСКОГО МУНИЦИПАЛЬНОГО ОКРУГА АРХАНГЕЛЬСКОЙ ОБЛАСТИ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627015" y="4880597"/>
            <a:ext cx="905224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4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ШЕНКУРСКОГО МУНИЦИПАЛЬНОГО ОКРУГА</a:t>
            </a:r>
            <a:endParaRPr lang="x-none" sz="240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АРХАНГЕЛЬСКАЯ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7FD2F0FA-09C3-9ABB-A3C2-00048CBF7399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2" name="Рисунок 11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D9C47C07-ACA0-6293-9163-EA2AD7F67E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5650" y="252099"/>
            <a:ext cx="434709" cy="5129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2003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=""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3522847" y="1401546"/>
            <a:ext cx="2154686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=""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6" y="1401546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02110037-3A58-CDB8-8B41-6D6ADB92766C}"/>
              </a:ext>
            </a:extLst>
          </p:cNvPr>
          <p:cNvSpPr/>
          <p:nvPr/>
        </p:nvSpPr>
        <p:spPr>
          <a:xfrm>
            <a:off x="3724179" y="3571440"/>
            <a:ext cx="2319363" cy="2027453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1206880" y="3593741"/>
            <a:ext cx="1432688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="" xmlns:a16="http://schemas.microsoft.com/office/drawing/2014/main" id="{A7518F92-BC1F-8F09-057D-3379ABC330B5}"/>
              </a:ext>
            </a:extLst>
          </p:cNvPr>
          <p:cNvSpPr/>
          <p:nvPr/>
        </p:nvSpPr>
        <p:spPr>
          <a:xfrm>
            <a:off x="7001770" y="3534267"/>
            <a:ext cx="1921439" cy="2027453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1210208" y="2257325"/>
            <a:ext cx="1647235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площадей  сельскохозяйственных угодий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762824" y="1974828"/>
            <a:ext cx="169586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Благоприятная для сельского хозяйства  структура земельных ресурсов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1353016" y="4480817"/>
            <a:ext cx="110768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природных месторождений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164C09F4-F102-F31C-7FF3-D3B5C78C77BF}"/>
              </a:ext>
            </a:extLst>
          </p:cNvPr>
          <p:cNvSpPr txBox="1"/>
          <p:nvPr/>
        </p:nvSpPr>
        <p:spPr>
          <a:xfrm>
            <a:off x="4032248" y="4369304"/>
            <a:ext cx="174704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к Федеральной трассе М8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0DB3605F-5D1F-38C2-F7AE-FD1D0A54328C}"/>
              </a:ext>
            </a:extLst>
          </p:cNvPr>
          <p:cNvSpPr txBox="1"/>
          <p:nvPr/>
        </p:nvSpPr>
        <p:spPr>
          <a:xfrm>
            <a:off x="7243196" y="4205715"/>
            <a:ext cx="148898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Выгодное географическое положение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6614352" y="1996724"/>
            <a:ext cx="2074078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АДМИНИСТРАТИВНОМУ ЦЕНТРУ</a:t>
            </a:r>
          </a:p>
          <a:p>
            <a:pPr algn="ctr"/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368 км. Архангельск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=""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9" name="Рисунок 8" descr="Ракета со сплошной заливкой">
            <a:extLst>
              <a:ext uri="{FF2B5EF4-FFF2-40B4-BE49-F238E27FC236}">
                <a16:creationId xmlns="" xmlns:a16="http://schemas.microsoft.com/office/drawing/2014/main" id="{79C47C02-F045-DB00-ED8E-FA048A96B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22194" y="3708143"/>
            <a:ext cx="342359" cy="342359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=""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2917" y="1522078"/>
            <a:ext cx="361736" cy="3617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ШЕНКУРСКОГО МУНИЦИПАЛЬНОГО ОКРУГА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4858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4906277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283A4637-B238-A45C-CCD5-B90E3F305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21403" t="8102" r="17528" b="10598"/>
          <a:stretch/>
        </p:blipFill>
        <p:spPr>
          <a:xfrm>
            <a:off x="5795703" y="1401547"/>
            <a:ext cx="3991893" cy="3960863"/>
          </a:xfrm>
          <a:custGeom>
            <a:avLst/>
            <a:gdLst>
              <a:gd name="connsiteX0" fmla="*/ 257337 w 3991893"/>
              <a:gd name="connsiteY0" fmla="*/ 0 h 3960863"/>
              <a:gd name="connsiteX1" fmla="*/ 3734556 w 3991893"/>
              <a:gd name="connsiteY1" fmla="*/ 0 h 3960863"/>
              <a:gd name="connsiteX2" fmla="*/ 3991893 w 3991893"/>
              <a:gd name="connsiteY2" fmla="*/ 257337 h 3960863"/>
              <a:gd name="connsiteX3" fmla="*/ 3991893 w 3991893"/>
              <a:gd name="connsiteY3" fmla="*/ 3960863 h 3960863"/>
              <a:gd name="connsiteX4" fmla="*/ 0 w 3991893"/>
              <a:gd name="connsiteY4" fmla="*/ 3960863 h 3960863"/>
              <a:gd name="connsiteX5" fmla="*/ 0 w 3991893"/>
              <a:gd name="connsiteY5" fmla="*/ 257337 h 3960863"/>
              <a:gd name="connsiteX6" fmla="*/ 257337 w 3991893"/>
              <a:gd name="connsiteY6" fmla="*/ 0 h 396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91893" h="3960863">
                <a:moveTo>
                  <a:pt x="257337" y="0"/>
                </a:moveTo>
                <a:lnTo>
                  <a:pt x="3734556" y="0"/>
                </a:lnTo>
                <a:cubicBezTo>
                  <a:pt x="3876679" y="0"/>
                  <a:pt x="3991893" y="115214"/>
                  <a:pt x="3991893" y="257337"/>
                </a:cubicBezTo>
                <a:lnTo>
                  <a:pt x="3991893" y="3960863"/>
                </a:lnTo>
                <a:lnTo>
                  <a:pt x="0" y="3960863"/>
                </a:lnTo>
                <a:lnTo>
                  <a:pt x="0" y="257337"/>
                </a:lnTo>
                <a:cubicBezTo>
                  <a:pt x="0" y="115214"/>
                  <a:pt x="115214" y="0"/>
                  <a:pt x="257337" y="0"/>
                </a:cubicBezTo>
                <a:close/>
              </a:path>
            </a:pathLst>
          </a:custGeom>
        </p:spPr>
      </p:pic>
      <p:pic>
        <p:nvPicPr>
          <p:cNvPr id="78" name="Рисунок 77" descr="Конвертируемый со сплошной заливкой">
            <a:extLst>
              <a:ext uri="{FF2B5EF4-FFF2-40B4-BE49-F238E27FC236}">
                <a16:creationId xmlns="" xmlns:a16="http://schemas.microsoft.com/office/drawing/2014/main" id="{15EA7CAD-8684-0359-3756-EBF7FED12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5523" y="5430070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27016" y="3620770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ранспортная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доступность округа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679054" y="3853300"/>
            <a:ext cx="1602001" cy="1952767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F6BDAE62-B35F-8264-0753-7CA91B0189EC}"/>
              </a:ext>
            </a:extLst>
          </p:cNvPr>
          <p:cNvSpPr/>
          <p:nvPr/>
        </p:nvSpPr>
        <p:spPr>
          <a:xfrm>
            <a:off x="2326209" y="3920208"/>
            <a:ext cx="1602001" cy="1885860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="" xmlns:a16="http://schemas.microsoft.com/office/drawing/2014/main" id="{BEEEA246-FEC8-C8E1-F3BB-60B3DF0DB72E}"/>
              </a:ext>
            </a:extLst>
          </p:cNvPr>
          <p:cNvSpPr/>
          <p:nvPr/>
        </p:nvSpPr>
        <p:spPr>
          <a:xfrm>
            <a:off x="4025198" y="3920208"/>
            <a:ext cx="1602000" cy="945414"/>
          </a:xfrm>
          <a:prstGeom prst="roundRect">
            <a:avLst>
              <a:gd name="adj" fmla="val 2446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40058" y="1532623"/>
            <a:ext cx="40045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10,2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295036" y="1609567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211702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01.01.2025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=""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358231" y="1532622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4,3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3826371" y="160956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358232" y="1864279"/>
            <a:ext cx="146599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городские жители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="" xmlns:a16="http://schemas.microsoft.com/office/drawing/2014/main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45523" y="1480554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802888" y="2616820"/>
            <a:ext cx="116705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1 129,8 тыс. га</a:t>
            </a:r>
          </a:p>
          <a:p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5,9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B5C67D58-65B0-BABF-EC03-A08117CDCF5F}"/>
              </a:ext>
            </a:extLst>
          </p:cNvPr>
          <p:cNvSpPr txBox="1"/>
          <p:nvPr/>
        </p:nvSpPr>
        <p:spPr>
          <a:xfrm>
            <a:off x="3686292" y="2656535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26140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сельские жители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Рисунок 67" descr="Портфель со сплошной заливкой">
            <a:extLst>
              <a:ext uri="{FF2B5EF4-FFF2-40B4-BE49-F238E27FC236}">
                <a16:creationId xmlns="" xmlns:a16="http://schemas.microsoft.com/office/drawing/2014/main" id="{7AA99D18-228C-158F-76E1-ADBBE3D0A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81101" y="5458114"/>
            <a:ext cx="360000" cy="360000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>
            <a:off x="826895" y="4125952"/>
            <a:ext cx="1329006" cy="14619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Районный центр – </a:t>
            </a:r>
          </a:p>
          <a:p>
            <a:pPr algn="ctr"/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Шенкурск</a:t>
            </a:r>
            <a:b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расположен на правом берегу</a:t>
            </a:r>
          </a:p>
          <a:p>
            <a:pPr algn="ctr"/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р. Вага –</a:t>
            </a:r>
            <a:b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притоке Северной Двины (6 км. от трассы М8) </a:t>
            </a:r>
            <a:r>
              <a:rPr lang="ru-RU" sz="800" dirty="0" smtClean="0"/>
              <a:t/>
            </a:r>
            <a:br>
              <a:rPr lang="ru-RU" sz="800" dirty="0" smtClean="0"/>
            </a:b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C3014AC-346D-5F34-3694-105F0C9F5360}"/>
              </a:ext>
            </a:extLst>
          </p:cNvPr>
          <p:cNvSpPr txBox="1"/>
          <p:nvPr/>
        </p:nvSpPr>
        <p:spPr>
          <a:xfrm>
            <a:off x="2578128" y="4079569"/>
            <a:ext cx="1091433" cy="14619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Переправа осуществляется с помощью</a:t>
            </a:r>
            <a:b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наплавного моста, в межсезонье - с помощью</a:t>
            </a:r>
            <a:b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буксира</a:t>
            </a:r>
            <a:r>
              <a:rPr lang="ru-RU" sz="800" dirty="0" smtClean="0"/>
              <a:t/>
            </a:r>
            <a:br>
              <a:rPr lang="ru-RU" sz="800" dirty="0" smtClean="0"/>
            </a:b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334DEC60-4596-7546-82CF-16EB7993E4E7}"/>
              </a:ext>
            </a:extLst>
          </p:cNvPr>
          <p:cNvSpPr/>
          <p:nvPr/>
        </p:nvSpPr>
        <p:spPr>
          <a:xfrm>
            <a:off x="3960376" y="3875602"/>
            <a:ext cx="1602001" cy="1915597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96E86D3-C60C-F8B4-9BCE-E384B0CF5CF1}"/>
              </a:ext>
            </a:extLst>
          </p:cNvPr>
          <p:cNvSpPr txBox="1"/>
          <p:nvPr/>
        </p:nvSpPr>
        <p:spPr>
          <a:xfrm>
            <a:off x="4219730" y="4047525"/>
            <a:ext cx="9856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7EC816E-E458-34AF-82E9-E325D2EA6F15}"/>
              </a:ext>
            </a:extLst>
          </p:cNvPr>
          <p:cNvSpPr txBox="1"/>
          <p:nvPr/>
        </p:nvSpPr>
        <p:spPr>
          <a:xfrm>
            <a:off x="4220368" y="4555355"/>
            <a:ext cx="109143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EBAD4BC-722C-8F18-6F6A-EE9A29BE3239}"/>
              </a:ext>
            </a:extLst>
          </p:cNvPr>
          <p:cNvSpPr txBox="1"/>
          <p:nvPr/>
        </p:nvSpPr>
        <p:spPr>
          <a:xfrm>
            <a:off x="4108218" y="4129076"/>
            <a:ext cx="1349527" cy="14619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Ближайшая железнодорожная станция –</a:t>
            </a:r>
            <a:b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Вельск - 148 км (на юг).</a:t>
            </a:r>
            <a:b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Расстояние до г.Архангельска — 373 км. </a:t>
            </a:r>
            <a:r>
              <a:rPr lang="ru-RU" sz="800" dirty="0" smtClean="0"/>
              <a:t/>
            </a:r>
            <a:br>
              <a:rPr lang="ru-RU" sz="800" dirty="0" smtClean="0"/>
            </a:b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9B17874-7392-F85E-5379-718FAA06C17E}"/>
              </a:ext>
            </a:extLst>
          </p:cNvPr>
          <p:cNvSpPr txBox="1"/>
          <p:nvPr/>
        </p:nvSpPr>
        <p:spPr>
          <a:xfrm>
            <a:off x="6343568" y="5537887"/>
            <a:ext cx="85741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Р-152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BAA6CB0-4167-9541-B67B-0E95357E6A5F}"/>
              </a:ext>
            </a:extLst>
          </p:cNvPr>
          <p:cNvSpPr txBox="1"/>
          <p:nvPr/>
        </p:nvSpPr>
        <p:spPr>
          <a:xfrm>
            <a:off x="6343568" y="5997556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Железная дорога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C0388878-7673-B3D7-16E2-85DAC1832202}"/>
              </a:ext>
            </a:extLst>
          </p:cNvPr>
          <p:cNvSpPr txBox="1"/>
          <p:nvPr/>
        </p:nvSpPr>
        <p:spPr>
          <a:xfrm>
            <a:off x="6343568" y="5767225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Речной путь по р. Волга</a:t>
            </a: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="" xmlns:a16="http://schemas.microsoft.com/office/drawing/2014/main" id="{1857E405-1D1B-8CAF-3F86-69B823918678}"/>
              </a:ext>
            </a:extLst>
          </p:cNvPr>
          <p:cNvCxnSpPr>
            <a:cxnSpLocks/>
          </p:cNvCxnSpPr>
          <p:nvPr/>
        </p:nvCxnSpPr>
        <p:spPr>
          <a:xfrm>
            <a:off x="5996464" y="5593347"/>
            <a:ext cx="24464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="" xmlns:a16="http://schemas.microsoft.com/office/drawing/2014/main" id="{A494ED46-155A-BE58-31AF-9FE58D23A7AE}"/>
              </a:ext>
            </a:extLst>
          </p:cNvPr>
          <p:cNvCxnSpPr>
            <a:cxnSpLocks/>
          </p:cNvCxnSpPr>
          <p:nvPr/>
        </p:nvCxnSpPr>
        <p:spPr>
          <a:xfrm>
            <a:off x="5996464" y="5819072"/>
            <a:ext cx="244642" cy="0"/>
          </a:xfrm>
          <a:prstGeom prst="line">
            <a:avLst/>
          </a:prstGeom>
          <a:ln w="12700" cmpd="sng">
            <a:solidFill>
              <a:srgbClr val="4756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="" xmlns:a16="http://schemas.microsoft.com/office/drawing/2014/main" id="{96907F74-87A4-9F3C-1200-21D129AEF31A}"/>
              </a:ext>
            </a:extLst>
          </p:cNvPr>
          <p:cNvCxnSpPr>
            <a:cxnSpLocks/>
          </p:cNvCxnSpPr>
          <p:nvPr/>
        </p:nvCxnSpPr>
        <p:spPr>
          <a:xfrm>
            <a:off x="5996464" y="6056758"/>
            <a:ext cx="244642" cy="0"/>
          </a:xfrm>
          <a:prstGeom prst="line">
            <a:avLst/>
          </a:prstGeom>
          <a:ln w="12700" cmpd="sng">
            <a:solidFill>
              <a:srgbClr val="4756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7262B2B9-CDF1-28C2-513A-ADBE8D9D5522}"/>
              </a:ext>
            </a:extLst>
          </p:cNvPr>
          <p:cNvSpPr txBox="1"/>
          <p:nvPr/>
        </p:nvSpPr>
        <p:spPr>
          <a:xfrm>
            <a:off x="8358876" y="5533294"/>
            <a:ext cx="85741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Развязка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70BCAE04-B8CB-BA7A-9570-46EBF00DFEB3}"/>
              </a:ext>
            </a:extLst>
          </p:cNvPr>
          <p:cNvSpPr txBox="1"/>
          <p:nvPr/>
        </p:nvSpPr>
        <p:spPr>
          <a:xfrm>
            <a:off x="8358876" y="5762632"/>
            <a:ext cx="13249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пусковой комплекс </a:t>
            </a:r>
          </a:p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Обход г. Заволжье 19,2 км.</a:t>
            </a:r>
          </a:p>
        </p:txBody>
      </p: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89C74E41-81BE-8B2A-0EE7-94D5A021D03A}"/>
              </a:ext>
            </a:extLst>
          </p:cNvPr>
          <p:cNvCxnSpPr>
            <a:cxnSpLocks/>
          </p:cNvCxnSpPr>
          <p:nvPr/>
        </p:nvCxnSpPr>
        <p:spPr>
          <a:xfrm>
            <a:off x="8011772" y="5814479"/>
            <a:ext cx="244642" cy="0"/>
          </a:xfrm>
          <a:prstGeom prst="line">
            <a:avLst/>
          </a:prstGeom>
          <a:ln w="25400" cmpd="sng">
            <a:solidFill>
              <a:srgbClr val="B1C1E4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Овал 79">
            <a:extLst>
              <a:ext uri="{FF2B5EF4-FFF2-40B4-BE49-F238E27FC236}">
                <a16:creationId xmlns="" xmlns:a16="http://schemas.microsoft.com/office/drawing/2014/main" id="{1DE6A2CA-EE33-15F8-B1C1-0368494440BF}"/>
              </a:ext>
            </a:extLst>
          </p:cNvPr>
          <p:cNvSpPr/>
          <p:nvPr/>
        </p:nvSpPr>
        <p:spPr>
          <a:xfrm>
            <a:off x="8071238" y="5533294"/>
            <a:ext cx="125709" cy="125709"/>
          </a:xfrm>
          <a:prstGeom prst="ellipse">
            <a:avLst/>
          </a:prstGeom>
          <a:solidFill>
            <a:schemeClr val="bg1"/>
          </a:solidFill>
          <a:ln w="25400"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="" xmlns:a16="http://schemas.microsoft.com/office/drawing/2014/main" id="{CC153910-9A00-1ED6-0150-93643BD15075}"/>
              </a:ext>
            </a:extLst>
          </p:cNvPr>
          <p:cNvSpPr/>
          <p:nvPr/>
        </p:nvSpPr>
        <p:spPr>
          <a:xfrm>
            <a:off x="7719178" y="1579606"/>
            <a:ext cx="1883217" cy="767354"/>
          </a:xfrm>
          <a:prstGeom prst="roundRect">
            <a:avLst>
              <a:gd name="adj" fmla="val 30066"/>
            </a:avLst>
          </a:prstGeom>
          <a:solidFill>
            <a:schemeClr val="bg1"/>
          </a:solidFill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89B8D4F8-974D-916F-EA33-6B76CEC24AD0}"/>
              </a:ext>
            </a:extLst>
          </p:cNvPr>
          <p:cNvSpPr txBox="1"/>
          <p:nvPr/>
        </p:nvSpPr>
        <p:spPr>
          <a:xfrm>
            <a:off x="7883733" y="1724981"/>
            <a:ext cx="97838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автомобильные дороги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2BF275FE-C06F-2361-00A3-02D9CC96B055}"/>
              </a:ext>
            </a:extLst>
          </p:cNvPr>
          <p:cNvSpPr txBox="1"/>
          <p:nvPr/>
        </p:nvSpPr>
        <p:spPr>
          <a:xfrm>
            <a:off x="9045976" y="1724981"/>
            <a:ext cx="13934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AAAB82A0-EF72-F27D-C3AD-52C45E610674}"/>
              </a:ext>
            </a:extLst>
          </p:cNvPr>
          <p:cNvSpPr txBox="1"/>
          <p:nvPr/>
        </p:nvSpPr>
        <p:spPr>
          <a:xfrm>
            <a:off x="9285831" y="1724981"/>
            <a:ext cx="13934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6E6D39AA-06D3-45BE-1A99-B17FAC3D08F1}"/>
              </a:ext>
            </a:extLst>
          </p:cNvPr>
          <p:cNvSpPr txBox="1"/>
          <p:nvPr/>
        </p:nvSpPr>
        <p:spPr>
          <a:xfrm>
            <a:off x="7883733" y="1914872"/>
            <a:ext cx="104613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твёрдым покрытием (</a:t>
            </a:r>
            <a:r>
              <a:rPr lang="en-US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%)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07D25AF0-1546-C8DF-C77F-68C55B67D701}"/>
              </a:ext>
            </a:extLst>
          </p:cNvPr>
          <p:cNvSpPr txBox="1"/>
          <p:nvPr/>
        </p:nvSpPr>
        <p:spPr>
          <a:xfrm>
            <a:off x="7883733" y="2072155"/>
            <a:ext cx="104613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соответствует нормам (</a:t>
            </a:r>
            <a:r>
              <a:rPr lang="en-US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%)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B2E24003-3C15-6C85-2453-9738E74A9B48}"/>
              </a:ext>
            </a:extLst>
          </p:cNvPr>
          <p:cNvSpPr txBox="1"/>
          <p:nvPr/>
        </p:nvSpPr>
        <p:spPr>
          <a:xfrm>
            <a:off x="9045976" y="1914997"/>
            <a:ext cx="205840" cy="107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57,9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D45624E6-9652-DE1D-9E59-D2CD8C415DE0}"/>
              </a:ext>
            </a:extLst>
          </p:cNvPr>
          <p:cNvSpPr txBox="1"/>
          <p:nvPr/>
        </p:nvSpPr>
        <p:spPr>
          <a:xfrm>
            <a:off x="9045976" y="2072279"/>
            <a:ext cx="20584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65C045F1-823A-E5D2-0392-6405058985B4}"/>
              </a:ext>
            </a:extLst>
          </p:cNvPr>
          <p:cNvSpPr txBox="1"/>
          <p:nvPr/>
        </p:nvSpPr>
        <p:spPr>
          <a:xfrm>
            <a:off x="9283901" y="1914873"/>
            <a:ext cx="205840" cy="107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50,7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725FB195-8272-DC35-2D11-9B91370583E7}"/>
              </a:ext>
            </a:extLst>
          </p:cNvPr>
          <p:cNvSpPr txBox="1"/>
          <p:nvPr/>
        </p:nvSpPr>
        <p:spPr>
          <a:xfrm>
            <a:off x="9283901" y="2072155"/>
            <a:ext cx="20584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44,5</a:t>
            </a:r>
          </a:p>
        </p:txBody>
      </p:sp>
      <p:cxnSp>
        <p:nvCxnSpPr>
          <p:cNvPr id="102" name="Прямая соединительная линия 101">
            <a:extLst>
              <a:ext uri="{FF2B5EF4-FFF2-40B4-BE49-F238E27FC236}">
                <a16:creationId xmlns="" xmlns:a16="http://schemas.microsoft.com/office/drawing/2014/main" id="{41C12DFB-5429-A539-17F1-5A011F98CD15}"/>
              </a:ext>
            </a:extLst>
          </p:cNvPr>
          <p:cNvCxnSpPr/>
          <p:nvPr/>
        </p:nvCxnSpPr>
        <p:spPr>
          <a:xfrm>
            <a:off x="8955546" y="1724981"/>
            <a:ext cx="0" cy="477852"/>
          </a:xfrm>
          <a:prstGeom prst="line">
            <a:avLst/>
          </a:prstGeom>
          <a:ln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Скругленный прямоугольник 108">
            <a:extLst>
              <a:ext uri="{FF2B5EF4-FFF2-40B4-BE49-F238E27FC236}">
                <a16:creationId xmlns="" xmlns:a16="http://schemas.microsoft.com/office/drawing/2014/main" id="{BE907443-E8C5-7733-F616-158F47855DE6}"/>
              </a:ext>
            </a:extLst>
          </p:cNvPr>
          <p:cNvSpPr/>
          <p:nvPr/>
        </p:nvSpPr>
        <p:spPr>
          <a:xfrm>
            <a:off x="6474426" y="1938954"/>
            <a:ext cx="1058727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Чкаловск</a:t>
            </a:r>
          </a:p>
        </p:txBody>
      </p:sp>
      <p:pic>
        <p:nvPicPr>
          <p:cNvPr id="110" name="Рисунок 109" descr="Маркер со сплошной заливкой">
            <a:extLst>
              <a:ext uri="{FF2B5EF4-FFF2-40B4-BE49-F238E27FC236}">
                <a16:creationId xmlns="" xmlns:a16="http://schemas.microsoft.com/office/drawing/2014/main" id="{CA7A7CDA-BA22-59AA-F6D7-6A7990E5DD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33863" y="1985876"/>
            <a:ext cx="180000" cy="180000"/>
          </a:xfrm>
          <a:prstGeom prst="rect">
            <a:avLst/>
          </a:prstGeom>
        </p:spPr>
      </p:pic>
      <p:pic>
        <p:nvPicPr>
          <p:cNvPr id="189" name="Рисунок 188" descr="Круизное судно со сплошной заливкой">
            <a:extLst>
              <a:ext uri="{FF2B5EF4-FFF2-40B4-BE49-F238E27FC236}">
                <a16:creationId xmlns="" xmlns:a16="http://schemas.microsoft.com/office/drawing/2014/main" id="{6F257BA3-620E-D14E-C547-B9451EBCEE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26734" y="1984116"/>
            <a:ext cx="180000" cy="180000"/>
          </a:xfrm>
          <a:prstGeom prst="rect">
            <a:avLst/>
          </a:prstGeom>
        </p:spPr>
      </p:pic>
      <p:sp>
        <p:nvSpPr>
          <p:cNvPr id="224" name="Полилиния 223">
            <a:extLst>
              <a:ext uri="{FF2B5EF4-FFF2-40B4-BE49-F238E27FC236}">
                <a16:creationId xmlns="" xmlns:a16="http://schemas.microsoft.com/office/drawing/2014/main" id="{324F65E4-B506-280D-F5BC-7E0A83A40DD8}"/>
              </a:ext>
            </a:extLst>
          </p:cNvPr>
          <p:cNvSpPr/>
          <p:nvPr/>
        </p:nvSpPr>
        <p:spPr>
          <a:xfrm>
            <a:off x="7219128" y="2896238"/>
            <a:ext cx="638784" cy="740302"/>
          </a:xfrm>
          <a:custGeom>
            <a:avLst/>
            <a:gdLst>
              <a:gd name="connsiteX0" fmla="*/ 149211 w 757536"/>
              <a:gd name="connsiteY0" fmla="*/ 0 h 788144"/>
              <a:gd name="connsiteX1" fmla="*/ 156863 w 757536"/>
              <a:gd name="connsiteY1" fmla="*/ 206600 h 788144"/>
              <a:gd name="connsiteX2" fmla="*/ 0 w 757536"/>
              <a:gd name="connsiteY2" fmla="*/ 466765 h 788144"/>
              <a:gd name="connsiteX3" fmla="*/ 225730 w 757536"/>
              <a:gd name="connsiteY3" fmla="*/ 665713 h 788144"/>
              <a:gd name="connsiteX4" fmla="*/ 501198 w 757536"/>
              <a:gd name="connsiteY4" fmla="*/ 738406 h 788144"/>
              <a:gd name="connsiteX5" fmla="*/ 738406 w 757536"/>
              <a:gd name="connsiteY5" fmla="*/ 692495 h 788144"/>
              <a:gd name="connsiteX6" fmla="*/ 757536 w 757536"/>
              <a:gd name="connsiteY6" fmla="*/ 772840 h 788144"/>
              <a:gd name="connsiteX7" fmla="*/ 635106 w 757536"/>
              <a:gd name="connsiteY7" fmla="*/ 788144 h 788144"/>
              <a:gd name="connsiteX0" fmla="*/ 149211 w 757536"/>
              <a:gd name="connsiteY0" fmla="*/ 0 h 953244"/>
              <a:gd name="connsiteX1" fmla="*/ 156863 w 757536"/>
              <a:gd name="connsiteY1" fmla="*/ 206600 h 953244"/>
              <a:gd name="connsiteX2" fmla="*/ 0 w 757536"/>
              <a:gd name="connsiteY2" fmla="*/ 466765 h 953244"/>
              <a:gd name="connsiteX3" fmla="*/ 225730 w 757536"/>
              <a:gd name="connsiteY3" fmla="*/ 665713 h 953244"/>
              <a:gd name="connsiteX4" fmla="*/ 501198 w 757536"/>
              <a:gd name="connsiteY4" fmla="*/ 738406 h 953244"/>
              <a:gd name="connsiteX5" fmla="*/ 738406 w 757536"/>
              <a:gd name="connsiteY5" fmla="*/ 692495 h 953244"/>
              <a:gd name="connsiteX6" fmla="*/ 757536 w 757536"/>
              <a:gd name="connsiteY6" fmla="*/ 772840 h 953244"/>
              <a:gd name="connsiteX7" fmla="*/ 743056 w 757536"/>
              <a:gd name="connsiteY7" fmla="*/ 953244 h 953244"/>
              <a:gd name="connsiteX0" fmla="*/ 149211 w 757536"/>
              <a:gd name="connsiteY0" fmla="*/ 0 h 772840"/>
              <a:gd name="connsiteX1" fmla="*/ 156863 w 757536"/>
              <a:gd name="connsiteY1" fmla="*/ 206600 h 772840"/>
              <a:gd name="connsiteX2" fmla="*/ 0 w 757536"/>
              <a:gd name="connsiteY2" fmla="*/ 466765 h 772840"/>
              <a:gd name="connsiteX3" fmla="*/ 225730 w 757536"/>
              <a:gd name="connsiteY3" fmla="*/ 665713 h 772840"/>
              <a:gd name="connsiteX4" fmla="*/ 501198 w 757536"/>
              <a:gd name="connsiteY4" fmla="*/ 738406 h 772840"/>
              <a:gd name="connsiteX5" fmla="*/ 738406 w 757536"/>
              <a:gd name="connsiteY5" fmla="*/ 692495 h 772840"/>
              <a:gd name="connsiteX6" fmla="*/ 757536 w 757536"/>
              <a:gd name="connsiteY6" fmla="*/ 772840 h 772840"/>
              <a:gd name="connsiteX0" fmla="*/ 149211 w 890886"/>
              <a:gd name="connsiteY0" fmla="*/ 0 h 776015"/>
              <a:gd name="connsiteX1" fmla="*/ 156863 w 890886"/>
              <a:gd name="connsiteY1" fmla="*/ 206600 h 776015"/>
              <a:gd name="connsiteX2" fmla="*/ 0 w 890886"/>
              <a:gd name="connsiteY2" fmla="*/ 466765 h 776015"/>
              <a:gd name="connsiteX3" fmla="*/ 225730 w 890886"/>
              <a:gd name="connsiteY3" fmla="*/ 665713 h 776015"/>
              <a:gd name="connsiteX4" fmla="*/ 501198 w 890886"/>
              <a:gd name="connsiteY4" fmla="*/ 738406 h 776015"/>
              <a:gd name="connsiteX5" fmla="*/ 738406 w 890886"/>
              <a:gd name="connsiteY5" fmla="*/ 692495 h 776015"/>
              <a:gd name="connsiteX6" fmla="*/ 890886 w 890886"/>
              <a:gd name="connsiteY6" fmla="*/ 776015 h 776015"/>
              <a:gd name="connsiteX0" fmla="*/ 149211 w 738406"/>
              <a:gd name="connsiteY0" fmla="*/ 0 h 738406"/>
              <a:gd name="connsiteX1" fmla="*/ 156863 w 738406"/>
              <a:gd name="connsiteY1" fmla="*/ 206600 h 738406"/>
              <a:gd name="connsiteX2" fmla="*/ 0 w 738406"/>
              <a:gd name="connsiteY2" fmla="*/ 466765 h 738406"/>
              <a:gd name="connsiteX3" fmla="*/ 225730 w 738406"/>
              <a:gd name="connsiteY3" fmla="*/ 665713 h 738406"/>
              <a:gd name="connsiteX4" fmla="*/ 501198 w 738406"/>
              <a:gd name="connsiteY4" fmla="*/ 738406 h 738406"/>
              <a:gd name="connsiteX5" fmla="*/ 738406 w 738406"/>
              <a:gd name="connsiteY5" fmla="*/ 692495 h 738406"/>
              <a:gd name="connsiteX0" fmla="*/ 149211 w 659031"/>
              <a:gd name="connsiteY0" fmla="*/ 0 h 738406"/>
              <a:gd name="connsiteX1" fmla="*/ 156863 w 659031"/>
              <a:gd name="connsiteY1" fmla="*/ 206600 h 738406"/>
              <a:gd name="connsiteX2" fmla="*/ 0 w 659031"/>
              <a:gd name="connsiteY2" fmla="*/ 466765 h 738406"/>
              <a:gd name="connsiteX3" fmla="*/ 225730 w 659031"/>
              <a:gd name="connsiteY3" fmla="*/ 665713 h 738406"/>
              <a:gd name="connsiteX4" fmla="*/ 501198 w 659031"/>
              <a:gd name="connsiteY4" fmla="*/ 738406 h 738406"/>
              <a:gd name="connsiteX5" fmla="*/ 659031 w 659031"/>
              <a:gd name="connsiteY5" fmla="*/ 705195 h 738406"/>
              <a:gd name="connsiteX0" fmla="*/ 149211 w 659031"/>
              <a:gd name="connsiteY0" fmla="*/ 0 h 738406"/>
              <a:gd name="connsiteX1" fmla="*/ 156863 w 659031"/>
              <a:gd name="connsiteY1" fmla="*/ 206600 h 738406"/>
              <a:gd name="connsiteX2" fmla="*/ 0 w 659031"/>
              <a:gd name="connsiteY2" fmla="*/ 466765 h 738406"/>
              <a:gd name="connsiteX3" fmla="*/ 213030 w 659031"/>
              <a:gd name="connsiteY3" fmla="*/ 649838 h 738406"/>
              <a:gd name="connsiteX4" fmla="*/ 501198 w 659031"/>
              <a:gd name="connsiteY4" fmla="*/ 738406 h 738406"/>
              <a:gd name="connsiteX5" fmla="*/ 659031 w 659031"/>
              <a:gd name="connsiteY5" fmla="*/ 705195 h 738406"/>
              <a:gd name="connsiteX0" fmla="*/ 149211 w 722531"/>
              <a:gd name="connsiteY0" fmla="*/ 0 h 738406"/>
              <a:gd name="connsiteX1" fmla="*/ 156863 w 722531"/>
              <a:gd name="connsiteY1" fmla="*/ 206600 h 738406"/>
              <a:gd name="connsiteX2" fmla="*/ 0 w 722531"/>
              <a:gd name="connsiteY2" fmla="*/ 466765 h 738406"/>
              <a:gd name="connsiteX3" fmla="*/ 213030 w 722531"/>
              <a:gd name="connsiteY3" fmla="*/ 649838 h 738406"/>
              <a:gd name="connsiteX4" fmla="*/ 501198 w 722531"/>
              <a:gd name="connsiteY4" fmla="*/ 738406 h 738406"/>
              <a:gd name="connsiteX5" fmla="*/ 722531 w 722531"/>
              <a:gd name="connsiteY5" fmla="*/ 695670 h 738406"/>
              <a:gd name="connsiteX0" fmla="*/ 149211 w 722531"/>
              <a:gd name="connsiteY0" fmla="*/ 0 h 739454"/>
              <a:gd name="connsiteX1" fmla="*/ 156863 w 722531"/>
              <a:gd name="connsiteY1" fmla="*/ 206600 h 739454"/>
              <a:gd name="connsiteX2" fmla="*/ 0 w 722531"/>
              <a:gd name="connsiteY2" fmla="*/ 466765 h 739454"/>
              <a:gd name="connsiteX3" fmla="*/ 213030 w 722531"/>
              <a:gd name="connsiteY3" fmla="*/ 649838 h 739454"/>
              <a:gd name="connsiteX4" fmla="*/ 501198 w 722531"/>
              <a:gd name="connsiteY4" fmla="*/ 738406 h 739454"/>
              <a:gd name="connsiteX5" fmla="*/ 722531 w 722531"/>
              <a:gd name="connsiteY5" fmla="*/ 695670 h 739454"/>
              <a:gd name="connsiteX0" fmla="*/ 149211 w 722531"/>
              <a:gd name="connsiteY0" fmla="*/ 0 h 738818"/>
              <a:gd name="connsiteX1" fmla="*/ 156863 w 722531"/>
              <a:gd name="connsiteY1" fmla="*/ 206600 h 738818"/>
              <a:gd name="connsiteX2" fmla="*/ 0 w 722531"/>
              <a:gd name="connsiteY2" fmla="*/ 466765 h 738818"/>
              <a:gd name="connsiteX3" fmla="*/ 213030 w 722531"/>
              <a:gd name="connsiteY3" fmla="*/ 649838 h 738818"/>
              <a:gd name="connsiteX4" fmla="*/ 501198 w 722531"/>
              <a:gd name="connsiteY4" fmla="*/ 738406 h 738818"/>
              <a:gd name="connsiteX5" fmla="*/ 722531 w 722531"/>
              <a:gd name="connsiteY5" fmla="*/ 695670 h 738818"/>
              <a:gd name="connsiteX0" fmla="*/ 149211 w 722531"/>
              <a:gd name="connsiteY0" fmla="*/ 0 h 739454"/>
              <a:gd name="connsiteX1" fmla="*/ 156863 w 722531"/>
              <a:gd name="connsiteY1" fmla="*/ 206600 h 739454"/>
              <a:gd name="connsiteX2" fmla="*/ 0 w 722531"/>
              <a:gd name="connsiteY2" fmla="*/ 466765 h 739454"/>
              <a:gd name="connsiteX3" fmla="*/ 213030 w 722531"/>
              <a:gd name="connsiteY3" fmla="*/ 649838 h 739454"/>
              <a:gd name="connsiteX4" fmla="*/ 501198 w 722531"/>
              <a:gd name="connsiteY4" fmla="*/ 738406 h 739454"/>
              <a:gd name="connsiteX5" fmla="*/ 722531 w 722531"/>
              <a:gd name="connsiteY5" fmla="*/ 695670 h 739454"/>
              <a:gd name="connsiteX0" fmla="*/ 149655 w 722975"/>
              <a:gd name="connsiteY0" fmla="*/ 0 h 739454"/>
              <a:gd name="connsiteX1" fmla="*/ 157307 w 722975"/>
              <a:gd name="connsiteY1" fmla="*/ 206600 h 739454"/>
              <a:gd name="connsiteX2" fmla="*/ 444 w 722975"/>
              <a:gd name="connsiteY2" fmla="*/ 466765 h 739454"/>
              <a:gd name="connsiteX3" fmla="*/ 213474 w 722975"/>
              <a:gd name="connsiteY3" fmla="*/ 649838 h 739454"/>
              <a:gd name="connsiteX4" fmla="*/ 501642 w 722975"/>
              <a:gd name="connsiteY4" fmla="*/ 738406 h 739454"/>
              <a:gd name="connsiteX5" fmla="*/ 722975 w 722975"/>
              <a:gd name="connsiteY5" fmla="*/ 695670 h 739454"/>
              <a:gd name="connsiteX0" fmla="*/ 70791 w 644111"/>
              <a:gd name="connsiteY0" fmla="*/ 0 h 739454"/>
              <a:gd name="connsiteX1" fmla="*/ 78443 w 644111"/>
              <a:gd name="connsiteY1" fmla="*/ 206600 h 739454"/>
              <a:gd name="connsiteX2" fmla="*/ 955 w 644111"/>
              <a:gd name="connsiteY2" fmla="*/ 441365 h 739454"/>
              <a:gd name="connsiteX3" fmla="*/ 134610 w 644111"/>
              <a:gd name="connsiteY3" fmla="*/ 649838 h 739454"/>
              <a:gd name="connsiteX4" fmla="*/ 422778 w 644111"/>
              <a:gd name="connsiteY4" fmla="*/ 738406 h 739454"/>
              <a:gd name="connsiteX5" fmla="*/ 644111 w 644111"/>
              <a:gd name="connsiteY5" fmla="*/ 695670 h 739454"/>
              <a:gd name="connsiteX0" fmla="*/ 72155 w 645475"/>
              <a:gd name="connsiteY0" fmla="*/ 0 h 739454"/>
              <a:gd name="connsiteX1" fmla="*/ 79807 w 645475"/>
              <a:gd name="connsiteY1" fmla="*/ 206600 h 739454"/>
              <a:gd name="connsiteX2" fmla="*/ 2319 w 645475"/>
              <a:gd name="connsiteY2" fmla="*/ 441365 h 739454"/>
              <a:gd name="connsiteX3" fmla="*/ 135974 w 645475"/>
              <a:gd name="connsiteY3" fmla="*/ 649838 h 739454"/>
              <a:gd name="connsiteX4" fmla="*/ 424142 w 645475"/>
              <a:gd name="connsiteY4" fmla="*/ 738406 h 739454"/>
              <a:gd name="connsiteX5" fmla="*/ 645475 w 645475"/>
              <a:gd name="connsiteY5" fmla="*/ 695670 h 739454"/>
              <a:gd name="connsiteX0" fmla="*/ 66004 w 639324"/>
              <a:gd name="connsiteY0" fmla="*/ 0 h 739454"/>
              <a:gd name="connsiteX1" fmla="*/ 73656 w 639324"/>
              <a:gd name="connsiteY1" fmla="*/ 206600 h 739454"/>
              <a:gd name="connsiteX2" fmla="*/ 2518 w 639324"/>
              <a:gd name="connsiteY2" fmla="*/ 422315 h 739454"/>
              <a:gd name="connsiteX3" fmla="*/ 129823 w 639324"/>
              <a:gd name="connsiteY3" fmla="*/ 649838 h 739454"/>
              <a:gd name="connsiteX4" fmla="*/ 417991 w 639324"/>
              <a:gd name="connsiteY4" fmla="*/ 738406 h 739454"/>
              <a:gd name="connsiteX5" fmla="*/ 639324 w 639324"/>
              <a:gd name="connsiteY5" fmla="*/ 695670 h 739454"/>
              <a:gd name="connsiteX0" fmla="*/ 64537 w 637857"/>
              <a:gd name="connsiteY0" fmla="*/ 0 h 739454"/>
              <a:gd name="connsiteX1" fmla="*/ 72189 w 637857"/>
              <a:gd name="connsiteY1" fmla="*/ 206600 h 739454"/>
              <a:gd name="connsiteX2" fmla="*/ 1051 w 637857"/>
              <a:gd name="connsiteY2" fmla="*/ 422315 h 739454"/>
              <a:gd name="connsiteX3" fmla="*/ 128356 w 637857"/>
              <a:gd name="connsiteY3" fmla="*/ 649838 h 739454"/>
              <a:gd name="connsiteX4" fmla="*/ 416524 w 637857"/>
              <a:gd name="connsiteY4" fmla="*/ 738406 h 739454"/>
              <a:gd name="connsiteX5" fmla="*/ 637857 w 637857"/>
              <a:gd name="connsiteY5" fmla="*/ 695670 h 739454"/>
              <a:gd name="connsiteX0" fmla="*/ 64537 w 637857"/>
              <a:gd name="connsiteY0" fmla="*/ 0 h 739454"/>
              <a:gd name="connsiteX1" fmla="*/ 72189 w 637857"/>
              <a:gd name="connsiteY1" fmla="*/ 206600 h 739454"/>
              <a:gd name="connsiteX2" fmla="*/ 1051 w 637857"/>
              <a:gd name="connsiteY2" fmla="*/ 422315 h 739454"/>
              <a:gd name="connsiteX3" fmla="*/ 128356 w 637857"/>
              <a:gd name="connsiteY3" fmla="*/ 649838 h 739454"/>
              <a:gd name="connsiteX4" fmla="*/ 416524 w 637857"/>
              <a:gd name="connsiteY4" fmla="*/ 738406 h 739454"/>
              <a:gd name="connsiteX5" fmla="*/ 637857 w 637857"/>
              <a:gd name="connsiteY5" fmla="*/ 695670 h 739454"/>
              <a:gd name="connsiteX0" fmla="*/ 64537 w 637857"/>
              <a:gd name="connsiteY0" fmla="*/ 0 h 739454"/>
              <a:gd name="connsiteX1" fmla="*/ 72189 w 637857"/>
              <a:gd name="connsiteY1" fmla="*/ 184375 h 739454"/>
              <a:gd name="connsiteX2" fmla="*/ 1051 w 637857"/>
              <a:gd name="connsiteY2" fmla="*/ 422315 h 739454"/>
              <a:gd name="connsiteX3" fmla="*/ 128356 w 637857"/>
              <a:gd name="connsiteY3" fmla="*/ 649838 h 739454"/>
              <a:gd name="connsiteX4" fmla="*/ 416524 w 637857"/>
              <a:gd name="connsiteY4" fmla="*/ 738406 h 739454"/>
              <a:gd name="connsiteX5" fmla="*/ 637857 w 637857"/>
              <a:gd name="connsiteY5" fmla="*/ 695670 h 739454"/>
              <a:gd name="connsiteX0" fmla="*/ 64537 w 637857"/>
              <a:gd name="connsiteY0" fmla="*/ 0 h 739219"/>
              <a:gd name="connsiteX1" fmla="*/ 72189 w 637857"/>
              <a:gd name="connsiteY1" fmla="*/ 184375 h 739219"/>
              <a:gd name="connsiteX2" fmla="*/ 1051 w 637857"/>
              <a:gd name="connsiteY2" fmla="*/ 422315 h 739219"/>
              <a:gd name="connsiteX3" fmla="*/ 128356 w 637857"/>
              <a:gd name="connsiteY3" fmla="*/ 656188 h 739219"/>
              <a:gd name="connsiteX4" fmla="*/ 416524 w 637857"/>
              <a:gd name="connsiteY4" fmla="*/ 738406 h 739219"/>
              <a:gd name="connsiteX5" fmla="*/ 637857 w 637857"/>
              <a:gd name="connsiteY5" fmla="*/ 695670 h 739219"/>
              <a:gd name="connsiteX0" fmla="*/ 52099 w 625419"/>
              <a:gd name="connsiteY0" fmla="*/ 0 h 739219"/>
              <a:gd name="connsiteX1" fmla="*/ 59751 w 625419"/>
              <a:gd name="connsiteY1" fmla="*/ 184375 h 739219"/>
              <a:gd name="connsiteX2" fmla="*/ 1313 w 625419"/>
              <a:gd name="connsiteY2" fmla="*/ 454065 h 739219"/>
              <a:gd name="connsiteX3" fmla="*/ 115918 w 625419"/>
              <a:gd name="connsiteY3" fmla="*/ 656188 h 739219"/>
              <a:gd name="connsiteX4" fmla="*/ 404086 w 625419"/>
              <a:gd name="connsiteY4" fmla="*/ 738406 h 739219"/>
              <a:gd name="connsiteX5" fmla="*/ 625419 w 625419"/>
              <a:gd name="connsiteY5" fmla="*/ 695670 h 739219"/>
              <a:gd name="connsiteX0" fmla="*/ 64536 w 637856"/>
              <a:gd name="connsiteY0" fmla="*/ 0 h 739219"/>
              <a:gd name="connsiteX1" fmla="*/ 72188 w 637856"/>
              <a:gd name="connsiteY1" fmla="*/ 184375 h 739219"/>
              <a:gd name="connsiteX2" fmla="*/ 1050 w 637856"/>
              <a:gd name="connsiteY2" fmla="*/ 438190 h 739219"/>
              <a:gd name="connsiteX3" fmla="*/ 128355 w 637856"/>
              <a:gd name="connsiteY3" fmla="*/ 656188 h 739219"/>
              <a:gd name="connsiteX4" fmla="*/ 416523 w 637856"/>
              <a:gd name="connsiteY4" fmla="*/ 738406 h 739219"/>
              <a:gd name="connsiteX5" fmla="*/ 637856 w 637856"/>
              <a:gd name="connsiteY5" fmla="*/ 695670 h 739219"/>
              <a:gd name="connsiteX0" fmla="*/ 64536 w 637856"/>
              <a:gd name="connsiteY0" fmla="*/ 0 h 740302"/>
              <a:gd name="connsiteX1" fmla="*/ 72188 w 637856"/>
              <a:gd name="connsiteY1" fmla="*/ 184375 h 740302"/>
              <a:gd name="connsiteX2" fmla="*/ 1050 w 637856"/>
              <a:gd name="connsiteY2" fmla="*/ 438190 h 740302"/>
              <a:gd name="connsiteX3" fmla="*/ 128355 w 637856"/>
              <a:gd name="connsiteY3" fmla="*/ 656188 h 740302"/>
              <a:gd name="connsiteX4" fmla="*/ 416523 w 637856"/>
              <a:gd name="connsiteY4" fmla="*/ 738406 h 740302"/>
              <a:gd name="connsiteX5" fmla="*/ 637856 w 637856"/>
              <a:gd name="connsiteY5" fmla="*/ 695670 h 740302"/>
              <a:gd name="connsiteX0" fmla="*/ 65464 w 638784"/>
              <a:gd name="connsiteY0" fmla="*/ 0 h 740302"/>
              <a:gd name="connsiteX1" fmla="*/ 73116 w 638784"/>
              <a:gd name="connsiteY1" fmla="*/ 184375 h 740302"/>
              <a:gd name="connsiteX2" fmla="*/ 1978 w 638784"/>
              <a:gd name="connsiteY2" fmla="*/ 438190 h 740302"/>
              <a:gd name="connsiteX3" fmla="*/ 129283 w 638784"/>
              <a:gd name="connsiteY3" fmla="*/ 656188 h 740302"/>
              <a:gd name="connsiteX4" fmla="*/ 417451 w 638784"/>
              <a:gd name="connsiteY4" fmla="*/ 738406 h 740302"/>
              <a:gd name="connsiteX5" fmla="*/ 638784 w 638784"/>
              <a:gd name="connsiteY5" fmla="*/ 695670 h 74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784" h="740302">
                <a:moveTo>
                  <a:pt x="65464" y="0"/>
                </a:moveTo>
                <a:lnTo>
                  <a:pt x="73116" y="184375"/>
                </a:lnTo>
                <a:cubicBezTo>
                  <a:pt x="16498" y="255819"/>
                  <a:pt x="-7383" y="359555"/>
                  <a:pt x="1978" y="438190"/>
                </a:cubicBezTo>
                <a:cubicBezTo>
                  <a:pt x="11339" y="516825"/>
                  <a:pt x="45750" y="610915"/>
                  <a:pt x="129283" y="656188"/>
                </a:cubicBezTo>
                <a:cubicBezTo>
                  <a:pt x="212816" y="701462"/>
                  <a:pt x="332534" y="731826"/>
                  <a:pt x="417451" y="738406"/>
                </a:cubicBezTo>
                <a:cubicBezTo>
                  <a:pt x="502368" y="744986"/>
                  <a:pt x="552306" y="735315"/>
                  <a:pt x="638784" y="695670"/>
                </a:cubicBezTo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Овал 84">
            <a:extLst>
              <a:ext uri="{FF2B5EF4-FFF2-40B4-BE49-F238E27FC236}">
                <a16:creationId xmlns="" xmlns:a16="http://schemas.microsoft.com/office/drawing/2014/main" id="{51DB939D-969B-4680-0A86-BA951EE11C6D}"/>
              </a:ext>
            </a:extLst>
          </p:cNvPr>
          <p:cNvSpPr/>
          <p:nvPr/>
        </p:nvSpPr>
        <p:spPr>
          <a:xfrm>
            <a:off x="7291345" y="3482675"/>
            <a:ext cx="125709" cy="125709"/>
          </a:xfrm>
          <a:prstGeom prst="ellipse">
            <a:avLst/>
          </a:prstGeom>
          <a:solidFill>
            <a:schemeClr val="bg1"/>
          </a:solidFill>
          <a:ln w="25400"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7" name="Овал 86">
            <a:extLst>
              <a:ext uri="{FF2B5EF4-FFF2-40B4-BE49-F238E27FC236}">
                <a16:creationId xmlns="" xmlns:a16="http://schemas.microsoft.com/office/drawing/2014/main" id="{CB97E129-5CAA-DCE1-7FFA-80E7077C3849}"/>
              </a:ext>
            </a:extLst>
          </p:cNvPr>
          <p:cNvSpPr/>
          <p:nvPr/>
        </p:nvSpPr>
        <p:spPr>
          <a:xfrm>
            <a:off x="7228491" y="3011792"/>
            <a:ext cx="125709" cy="125709"/>
          </a:xfrm>
          <a:prstGeom prst="ellipse">
            <a:avLst/>
          </a:prstGeom>
          <a:solidFill>
            <a:schemeClr val="bg1"/>
          </a:solidFill>
          <a:ln w="25400"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5" name="Полилиния 224">
            <a:extLst>
              <a:ext uri="{FF2B5EF4-FFF2-40B4-BE49-F238E27FC236}">
                <a16:creationId xmlns="" xmlns:a16="http://schemas.microsoft.com/office/drawing/2014/main" id="{75AAF8B1-FBE6-5116-7F4F-4CF046A27698}"/>
              </a:ext>
            </a:extLst>
          </p:cNvPr>
          <p:cNvSpPr/>
          <p:nvPr/>
        </p:nvSpPr>
        <p:spPr>
          <a:xfrm>
            <a:off x="7202413" y="2217278"/>
            <a:ext cx="1368082" cy="1701005"/>
          </a:xfrm>
          <a:custGeom>
            <a:avLst/>
            <a:gdLst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46485 w 1564106"/>
              <a:gd name="connsiteY7" fmla="*/ 1431758 h 2374232"/>
              <a:gd name="connsiteX8" fmla="*/ 998621 w 1564106"/>
              <a:gd name="connsiteY8" fmla="*/ 1435768 h 2374232"/>
              <a:gd name="connsiteX9" fmla="*/ 1098885 w 1564106"/>
              <a:gd name="connsiteY9" fmla="*/ 1528011 h 2374232"/>
              <a:gd name="connsiteX10" fmla="*/ 1147011 w 1564106"/>
              <a:gd name="connsiteY10" fmla="*/ 1483895 h 2374232"/>
              <a:gd name="connsiteX11" fmla="*/ 1227221 w 1564106"/>
              <a:gd name="connsiteY11" fmla="*/ 1491916 h 2374232"/>
              <a:gd name="connsiteX12" fmla="*/ 1351548 w 1564106"/>
              <a:gd name="connsiteY12" fmla="*/ 1700463 h 2374232"/>
              <a:gd name="connsiteX13" fmla="*/ 1564106 w 1564106"/>
              <a:gd name="connsiteY13" fmla="*/ 2009274 h 2374232"/>
              <a:gd name="connsiteX14" fmla="*/ 1544053 w 1564106"/>
              <a:gd name="connsiteY14" fmla="*/ 2197768 h 2374232"/>
              <a:gd name="connsiteX15" fmla="*/ 1403685 w 1564106"/>
              <a:gd name="connsiteY15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98621 w 1564106"/>
              <a:gd name="connsiteY7" fmla="*/ 14357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82746 w 1564106"/>
              <a:gd name="connsiteY7" fmla="*/ 14484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37795 w 1564106"/>
              <a:gd name="connsiteY6" fmla="*/ 1423403 h 2374232"/>
              <a:gd name="connsiteX7" fmla="*/ 982746 w 1564106"/>
              <a:gd name="connsiteY7" fmla="*/ 14484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44053"/>
              <a:gd name="connsiteY0" fmla="*/ 0 h 2374232"/>
              <a:gd name="connsiteX1" fmla="*/ 0 w 1544053"/>
              <a:gd name="connsiteY1" fmla="*/ 192505 h 2374232"/>
              <a:gd name="connsiteX2" fmla="*/ 344906 w 1544053"/>
              <a:gd name="connsiteY2" fmla="*/ 561474 h 2374232"/>
              <a:gd name="connsiteX3" fmla="*/ 537411 w 1544053"/>
              <a:gd name="connsiteY3" fmla="*/ 930442 h 2374232"/>
              <a:gd name="connsiteX4" fmla="*/ 826169 w 1544053"/>
              <a:gd name="connsiteY4" fmla="*/ 1331495 h 2374232"/>
              <a:gd name="connsiteX5" fmla="*/ 906379 w 1544053"/>
              <a:gd name="connsiteY5" fmla="*/ 1343526 h 2374232"/>
              <a:gd name="connsiteX6" fmla="*/ 937795 w 1544053"/>
              <a:gd name="connsiteY6" fmla="*/ 1423403 h 2374232"/>
              <a:gd name="connsiteX7" fmla="*/ 982746 w 1544053"/>
              <a:gd name="connsiteY7" fmla="*/ 1448468 h 2374232"/>
              <a:gd name="connsiteX8" fmla="*/ 1098885 w 1544053"/>
              <a:gd name="connsiteY8" fmla="*/ 1528011 h 2374232"/>
              <a:gd name="connsiteX9" fmla="*/ 1147011 w 1544053"/>
              <a:gd name="connsiteY9" fmla="*/ 1483895 h 2374232"/>
              <a:gd name="connsiteX10" fmla="*/ 1227221 w 1544053"/>
              <a:gd name="connsiteY10" fmla="*/ 1491916 h 2374232"/>
              <a:gd name="connsiteX11" fmla="*/ 1351548 w 1544053"/>
              <a:gd name="connsiteY11" fmla="*/ 1700463 h 2374232"/>
              <a:gd name="connsiteX12" fmla="*/ 1544053 w 1544053"/>
              <a:gd name="connsiteY12" fmla="*/ 2197768 h 2374232"/>
              <a:gd name="connsiteX13" fmla="*/ 1403685 w 1544053"/>
              <a:gd name="connsiteY13" fmla="*/ 2374232 h 2374232"/>
              <a:gd name="connsiteX0" fmla="*/ 48127 w 1403685"/>
              <a:gd name="connsiteY0" fmla="*/ 0 h 2374232"/>
              <a:gd name="connsiteX1" fmla="*/ 0 w 1403685"/>
              <a:gd name="connsiteY1" fmla="*/ 192505 h 2374232"/>
              <a:gd name="connsiteX2" fmla="*/ 344906 w 1403685"/>
              <a:gd name="connsiteY2" fmla="*/ 561474 h 2374232"/>
              <a:gd name="connsiteX3" fmla="*/ 537411 w 1403685"/>
              <a:gd name="connsiteY3" fmla="*/ 930442 h 2374232"/>
              <a:gd name="connsiteX4" fmla="*/ 826169 w 1403685"/>
              <a:gd name="connsiteY4" fmla="*/ 1331495 h 2374232"/>
              <a:gd name="connsiteX5" fmla="*/ 906379 w 1403685"/>
              <a:gd name="connsiteY5" fmla="*/ 1343526 h 2374232"/>
              <a:gd name="connsiteX6" fmla="*/ 937795 w 1403685"/>
              <a:gd name="connsiteY6" fmla="*/ 1423403 h 2374232"/>
              <a:gd name="connsiteX7" fmla="*/ 982746 w 1403685"/>
              <a:gd name="connsiteY7" fmla="*/ 1448468 h 2374232"/>
              <a:gd name="connsiteX8" fmla="*/ 1098885 w 1403685"/>
              <a:gd name="connsiteY8" fmla="*/ 1528011 h 2374232"/>
              <a:gd name="connsiteX9" fmla="*/ 1147011 w 1403685"/>
              <a:gd name="connsiteY9" fmla="*/ 1483895 h 2374232"/>
              <a:gd name="connsiteX10" fmla="*/ 1227221 w 1403685"/>
              <a:gd name="connsiteY10" fmla="*/ 1491916 h 2374232"/>
              <a:gd name="connsiteX11" fmla="*/ 1351548 w 1403685"/>
              <a:gd name="connsiteY11" fmla="*/ 1700463 h 2374232"/>
              <a:gd name="connsiteX12" fmla="*/ 1403685 w 1403685"/>
              <a:gd name="connsiteY12" fmla="*/ 2374232 h 2374232"/>
              <a:gd name="connsiteX0" fmla="*/ 48127 w 1351548"/>
              <a:gd name="connsiteY0" fmla="*/ 0 h 1700463"/>
              <a:gd name="connsiteX1" fmla="*/ 0 w 1351548"/>
              <a:gd name="connsiteY1" fmla="*/ 192505 h 1700463"/>
              <a:gd name="connsiteX2" fmla="*/ 344906 w 1351548"/>
              <a:gd name="connsiteY2" fmla="*/ 561474 h 1700463"/>
              <a:gd name="connsiteX3" fmla="*/ 537411 w 1351548"/>
              <a:gd name="connsiteY3" fmla="*/ 930442 h 1700463"/>
              <a:gd name="connsiteX4" fmla="*/ 826169 w 1351548"/>
              <a:gd name="connsiteY4" fmla="*/ 1331495 h 1700463"/>
              <a:gd name="connsiteX5" fmla="*/ 906379 w 1351548"/>
              <a:gd name="connsiteY5" fmla="*/ 1343526 h 1700463"/>
              <a:gd name="connsiteX6" fmla="*/ 937795 w 1351548"/>
              <a:gd name="connsiteY6" fmla="*/ 1423403 h 1700463"/>
              <a:gd name="connsiteX7" fmla="*/ 982746 w 1351548"/>
              <a:gd name="connsiteY7" fmla="*/ 1448468 h 1700463"/>
              <a:gd name="connsiteX8" fmla="*/ 1098885 w 1351548"/>
              <a:gd name="connsiteY8" fmla="*/ 1528011 h 1700463"/>
              <a:gd name="connsiteX9" fmla="*/ 1147011 w 1351548"/>
              <a:gd name="connsiteY9" fmla="*/ 1483895 h 1700463"/>
              <a:gd name="connsiteX10" fmla="*/ 1227221 w 1351548"/>
              <a:gd name="connsiteY10" fmla="*/ 1491916 h 1700463"/>
              <a:gd name="connsiteX11" fmla="*/ 1351548 w 1351548"/>
              <a:gd name="connsiteY11" fmla="*/ 1700463 h 1700463"/>
              <a:gd name="connsiteX0" fmla="*/ 6852 w 1310273"/>
              <a:gd name="connsiteY0" fmla="*/ 0 h 1700463"/>
              <a:gd name="connsiteX1" fmla="*/ 0 w 1310273"/>
              <a:gd name="connsiteY1" fmla="*/ 179805 h 1700463"/>
              <a:gd name="connsiteX2" fmla="*/ 303631 w 1310273"/>
              <a:gd name="connsiteY2" fmla="*/ 561474 h 1700463"/>
              <a:gd name="connsiteX3" fmla="*/ 496136 w 1310273"/>
              <a:gd name="connsiteY3" fmla="*/ 930442 h 1700463"/>
              <a:gd name="connsiteX4" fmla="*/ 784894 w 1310273"/>
              <a:gd name="connsiteY4" fmla="*/ 1331495 h 1700463"/>
              <a:gd name="connsiteX5" fmla="*/ 865104 w 1310273"/>
              <a:gd name="connsiteY5" fmla="*/ 1343526 h 1700463"/>
              <a:gd name="connsiteX6" fmla="*/ 896520 w 1310273"/>
              <a:gd name="connsiteY6" fmla="*/ 1423403 h 1700463"/>
              <a:gd name="connsiteX7" fmla="*/ 941471 w 1310273"/>
              <a:gd name="connsiteY7" fmla="*/ 1448468 h 1700463"/>
              <a:gd name="connsiteX8" fmla="*/ 1057610 w 1310273"/>
              <a:gd name="connsiteY8" fmla="*/ 1528011 h 1700463"/>
              <a:gd name="connsiteX9" fmla="*/ 1105736 w 1310273"/>
              <a:gd name="connsiteY9" fmla="*/ 1483895 h 1700463"/>
              <a:gd name="connsiteX10" fmla="*/ 1185946 w 1310273"/>
              <a:gd name="connsiteY10" fmla="*/ 1491916 h 1700463"/>
              <a:gd name="connsiteX11" fmla="*/ 1310273 w 1310273"/>
              <a:gd name="connsiteY11" fmla="*/ 1700463 h 1700463"/>
              <a:gd name="connsiteX0" fmla="*/ 0 w 1331996"/>
              <a:gd name="connsiteY0" fmla="*/ 0 h 1697288"/>
              <a:gd name="connsiteX1" fmla="*/ 21723 w 1331996"/>
              <a:gd name="connsiteY1" fmla="*/ 176630 h 1697288"/>
              <a:gd name="connsiteX2" fmla="*/ 325354 w 1331996"/>
              <a:gd name="connsiteY2" fmla="*/ 558299 h 1697288"/>
              <a:gd name="connsiteX3" fmla="*/ 517859 w 1331996"/>
              <a:gd name="connsiteY3" fmla="*/ 927267 h 1697288"/>
              <a:gd name="connsiteX4" fmla="*/ 806617 w 1331996"/>
              <a:gd name="connsiteY4" fmla="*/ 1328320 h 1697288"/>
              <a:gd name="connsiteX5" fmla="*/ 886827 w 1331996"/>
              <a:gd name="connsiteY5" fmla="*/ 1340351 h 1697288"/>
              <a:gd name="connsiteX6" fmla="*/ 918243 w 1331996"/>
              <a:gd name="connsiteY6" fmla="*/ 1420228 h 1697288"/>
              <a:gd name="connsiteX7" fmla="*/ 963194 w 1331996"/>
              <a:gd name="connsiteY7" fmla="*/ 1445293 h 1697288"/>
              <a:gd name="connsiteX8" fmla="*/ 1079333 w 1331996"/>
              <a:gd name="connsiteY8" fmla="*/ 1524836 h 1697288"/>
              <a:gd name="connsiteX9" fmla="*/ 1127459 w 1331996"/>
              <a:gd name="connsiteY9" fmla="*/ 1480720 h 1697288"/>
              <a:gd name="connsiteX10" fmla="*/ 1207669 w 1331996"/>
              <a:gd name="connsiteY10" fmla="*/ 1488741 h 1697288"/>
              <a:gd name="connsiteX11" fmla="*/ 1331996 w 1331996"/>
              <a:gd name="connsiteY11" fmla="*/ 1697288 h 1697288"/>
              <a:gd name="connsiteX0" fmla="*/ 0 w 1490746"/>
              <a:gd name="connsiteY0" fmla="*/ 0 h 1697288"/>
              <a:gd name="connsiteX1" fmla="*/ 180473 w 1490746"/>
              <a:gd name="connsiteY1" fmla="*/ 176630 h 1697288"/>
              <a:gd name="connsiteX2" fmla="*/ 484104 w 1490746"/>
              <a:gd name="connsiteY2" fmla="*/ 558299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84104 w 1490746"/>
              <a:gd name="connsiteY2" fmla="*/ 558299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414254 w 1490746"/>
              <a:gd name="connsiteY1" fmla="*/ 434474 h 1697288"/>
              <a:gd name="connsiteX2" fmla="*/ 676609 w 1490746"/>
              <a:gd name="connsiteY2" fmla="*/ 927267 h 1697288"/>
              <a:gd name="connsiteX3" fmla="*/ 965367 w 1490746"/>
              <a:gd name="connsiteY3" fmla="*/ 1328320 h 1697288"/>
              <a:gd name="connsiteX4" fmla="*/ 1045577 w 1490746"/>
              <a:gd name="connsiteY4" fmla="*/ 1340351 h 1697288"/>
              <a:gd name="connsiteX5" fmla="*/ 1076993 w 1490746"/>
              <a:gd name="connsiteY5" fmla="*/ 1420228 h 1697288"/>
              <a:gd name="connsiteX6" fmla="*/ 1121944 w 1490746"/>
              <a:gd name="connsiteY6" fmla="*/ 1445293 h 1697288"/>
              <a:gd name="connsiteX7" fmla="*/ 1238083 w 1490746"/>
              <a:gd name="connsiteY7" fmla="*/ 1524836 h 1697288"/>
              <a:gd name="connsiteX8" fmla="*/ 1286209 w 1490746"/>
              <a:gd name="connsiteY8" fmla="*/ 1480720 h 1697288"/>
              <a:gd name="connsiteX9" fmla="*/ 1366419 w 1490746"/>
              <a:gd name="connsiteY9" fmla="*/ 1488741 h 1697288"/>
              <a:gd name="connsiteX10" fmla="*/ 1490746 w 1490746"/>
              <a:gd name="connsiteY10" fmla="*/ 1697288 h 1697288"/>
              <a:gd name="connsiteX0" fmla="*/ 0 w 1490746"/>
              <a:gd name="connsiteY0" fmla="*/ 0 h 1697288"/>
              <a:gd name="connsiteX1" fmla="*/ 138808 w 1490746"/>
              <a:gd name="connsiteY1" fmla="*/ 154214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12687"/>
              <a:gd name="connsiteY0" fmla="*/ 0 h 1701005"/>
              <a:gd name="connsiteX1" fmla="*/ 60749 w 1412687"/>
              <a:gd name="connsiteY1" fmla="*/ 157931 h 1701005"/>
              <a:gd name="connsiteX2" fmla="*/ 336195 w 1412687"/>
              <a:gd name="connsiteY2" fmla="*/ 438191 h 1701005"/>
              <a:gd name="connsiteX3" fmla="*/ 598550 w 1412687"/>
              <a:gd name="connsiteY3" fmla="*/ 930984 h 1701005"/>
              <a:gd name="connsiteX4" fmla="*/ 887308 w 1412687"/>
              <a:gd name="connsiteY4" fmla="*/ 1332037 h 1701005"/>
              <a:gd name="connsiteX5" fmla="*/ 967518 w 1412687"/>
              <a:gd name="connsiteY5" fmla="*/ 1344068 h 1701005"/>
              <a:gd name="connsiteX6" fmla="*/ 998934 w 1412687"/>
              <a:gd name="connsiteY6" fmla="*/ 1423945 h 1701005"/>
              <a:gd name="connsiteX7" fmla="*/ 1043885 w 1412687"/>
              <a:gd name="connsiteY7" fmla="*/ 1449010 h 1701005"/>
              <a:gd name="connsiteX8" fmla="*/ 1160024 w 1412687"/>
              <a:gd name="connsiteY8" fmla="*/ 1528553 h 1701005"/>
              <a:gd name="connsiteX9" fmla="*/ 1208150 w 1412687"/>
              <a:gd name="connsiteY9" fmla="*/ 1484437 h 1701005"/>
              <a:gd name="connsiteX10" fmla="*/ 1288360 w 1412687"/>
              <a:gd name="connsiteY10" fmla="*/ 1492458 h 1701005"/>
              <a:gd name="connsiteX11" fmla="*/ 1412687 w 1412687"/>
              <a:gd name="connsiteY11" fmla="*/ 1701005 h 1701005"/>
              <a:gd name="connsiteX0" fmla="*/ 0 w 1368082"/>
              <a:gd name="connsiteY0" fmla="*/ 0 h 1701005"/>
              <a:gd name="connsiteX1" fmla="*/ 16144 w 1368082"/>
              <a:gd name="connsiteY1" fmla="*/ 157931 h 1701005"/>
              <a:gd name="connsiteX2" fmla="*/ 291590 w 1368082"/>
              <a:gd name="connsiteY2" fmla="*/ 438191 h 1701005"/>
              <a:gd name="connsiteX3" fmla="*/ 553945 w 1368082"/>
              <a:gd name="connsiteY3" fmla="*/ 930984 h 1701005"/>
              <a:gd name="connsiteX4" fmla="*/ 842703 w 1368082"/>
              <a:gd name="connsiteY4" fmla="*/ 1332037 h 1701005"/>
              <a:gd name="connsiteX5" fmla="*/ 922913 w 1368082"/>
              <a:gd name="connsiteY5" fmla="*/ 1344068 h 1701005"/>
              <a:gd name="connsiteX6" fmla="*/ 954329 w 1368082"/>
              <a:gd name="connsiteY6" fmla="*/ 1423945 h 1701005"/>
              <a:gd name="connsiteX7" fmla="*/ 999280 w 1368082"/>
              <a:gd name="connsiteY7" fmla="*/ 1449010 h 1701005"/>
              <a:gd name="connsiteX8" fmla="*/ 1115419 w 1368082"/>
              <a:gd name="connsiteY8" fmla="*/ 1528553 h 1701005"/>
              <a:gd name="connsiteX9" fmla="*/ 1163545 w 1368082"/>
              <a:gd name="connsiteY9" fmla="*/ 1484437 h 1701005"/>
              <a:gd name="connsiteX10" fmla="*/ 1243755 w 1368082"/>
              <a:gd name="connsiteY10" fmla="*/ 1492458 h 1701005"/>
              <a:gd name="connsiteX11" fmla="*/ 1368082 w 1368082"/>
              <a:gd name="connsiteY11" fmla="*/ 1701005 h 170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8082" h="1701005">
                <a:moveTo>
                  <a:pt x="0" y="0"/>
                </a:moveTo>
                <a:lnTo>
                  <a:pt x="16144" y="157931"/>
                </a:lnTo>
                <a:lnTo>
                  <a:pt x="291590" y="438191"/>
                </a:lnTo>
                <a:cubicBezTo>
                  <a:pt x="376925" y="562768"/>
                  <a:pt x="462093" y="782010"/>
                  <a:pt x="553945" y="930984"/>
                </a:cubicBezTo>
                <a:lnTo>
                  <a:pt x="842703" y="1332037"/>
                </a:lnTo>
                <a:lnTo>
                  <a:pt x="922913" y="1344068"/>
                </a:lnTo>
                <a:lnTo>
                  <a:pt x="954329" y="1423945"/>
                </a:lnTo>
                <a:lnTo>
                  <a:pt x="999280" y="1449010"/>
                </a:lnTo>
                <a:lnTo>
                  <a:pt x="1115419" y="1528553"/>
                </a:lnTo>
                <a:lnTo>
                  <a:pt x="1163545" y="1484437"/>
                </a:lnTo>
                <a:lnTo>
                  <a:pt x="1243755" y="1492458"/>
                </a:lnTo>
                <a:lnTo>
                  <a:pt x="1368082" y="1701005"/>
                </a:lnTo>
              </a:path>
            </a:pathLst>
          </a:custGeom>
          <a:noFill/>
          <a:ln>
            <a:solidFill>
              <a:srgbClr val="4756A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="" xmlns:a16="http://schemas.microsoft.com/office/drawing/2014/main" id="{398AC780-B7FC-BFB2-CF91-A16FB33187B4}"/>
              </a:ext>
            </a:extLst>
          </p:cNvPr>
          <p:cNvSpPr/>
          <p:nvPr/>
        </p:nvSpPr>
        <p:spPr>
          <a:xfrm>
            <a:off x="7443968" y="2488841"/>
            <a:ext cx="817190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Городец</a:t>
            </a:r>
          </a:p>
        </p:txBody>
      </p:sp>
      <p:pic>
        <p:nvPicPr>
          <p:cNvPr id="108" name="Рисунок 107" descr="Маркер со сплошной заливкой">
            <a:extLst>
              <a:ext uri="{FF2B5EF4-FFF2-40B4-BE49-F238E27FC236}">
                <a16:creationId xmlns="" xmlns:a16="http://schemas.microsoft.com/office/drawing/2014/main" id="{06923B98-10D6-B6D3-95A5-9B556E051F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03403" y="2535763"/>
            <a:ext cx="180000" cy="180000"/>
          </a:xfrm>
          <a:prstGeom prst="rect">
            <a:avLst/>
          </a:prstGeom>
        </p:spPr>
      </p:pic>
      <p:sp>
        <p:nvSpPr>
          <p:cNvPr id="226" name="Полилиния 225">
            <a:extLst>
              <a:ext uri="{FF2B5EF4-FFF2-40B4-BE49-F238E27FC236}">
                <a16:creationId xmlns="" xmlns:a16="http://schemas.microsoft.com/office/drawing/2014/main" id="{F5C61C32-4CCC-AEB0-683D-1D83266BCC6E}"/>
              </a:ext>
            </a:extLst>
          </p:cNvPr>
          <p:cNvSpPr/>
          <p:nvPr/>
        </p:nvSpPr>
        <p:spPr>
          <a:xfrm>
            <a:off x="6254450" y="2097436"/>
            <a:ext cx="1009086" cy="1214082"/>
          </a:xfrm>
          <a:custGeom>
            <a:avLst/>
            <a:gdLst>
              <a:gd name="connsiteX0" fmla="*/ 1136542 w 1136542"/>
              <a:gd name="connsiteY0" fmla="*/ 1214034 h 1214034"/>
              <a:gd name="connsiteX1" fmla="*/ 0 w 1136542"/>
              <a:gd name="connsiteY1" fmla="*/ 769749 h 1214034"/>
              <a:gd name="connsiteX2" fmla="*/ 346128 w 1136542"/>
              <a:gd name="connsiteY2" fmla="*/ 0 h 1214034"/>
              <a:gd name="connsiteX3" fmla="*/ 346128 w 1136542"/>
              <a:gd name="connsiteY3" fmla="*/ 0 h 1214034"/>
              <a:gd name="connsiteX0" fmla="*/ 1149789 w 1149789"/>
              <a:gd name="connsiteY0" fmla="*/ 1214034 h 1214034"/>
              <a:gd name="connsiteX1" fmla="*/ 13247 w 1149789"/>
              <a:gd name="connsiteY1" fmla="*/ 769749 h 1214034"/>
              <a:gd name="connsiteX2" fmla="*/ 359375 w 1149789"/>
              <a:gd name="connsiteY2" fmla="*/ 0 h 1214034"/>
              <a:gd name="connsiteX3" fmla="*/ 359375 w 1149789"/>
              <a:gd name="connsiteY3" fmla="*/ 0 h 1214034"/>
              <a:gd name="connsiteX0" fmla="*/ 1149789 w 1149789"/>
              <a:gd name="connsiteY0" fmla="*/ 1214034 h 1214034"/>
              <a:gd name="connsiteX1" fmla="*/ 13247 w 1149789"/>
              <a:gd name="connsiteY1" fmla="*/ 769749 h 1214034"/>
              <a:gd name="connsiteX2" fmla="*/ 359375 w 1149789"/>
              <a:gd name="connsiteY2" fmla="*/ 0 h 1214034"/>
              <a:gd name="connsiteX3" fmla="*/ 359375 w 1149789"/>
              <a:gd name="connsiteY3" fmla="*/ 0 h 1214034"/>
              <a:gd name="connsiteX0" fmla="*/ 1149789 w 1149789"/>
              <a:gd name="connsiteY0" fmla="*/ 1214034 h 1214034"/>
              <a:gd name="connsiteX1" fmla="*/ 13247 w 1149789"/>
              <a:gd name="connsiteY1" fmla="*/ 769749 h 1214034"/>
              <a:gd name="connsiteX2" fmla="*/ 359375 w 1149789"/>
              <a:gd name="connsiteY2" fmla="*/ 0 h 1214034"/>
              <a:gd name="connsiteX3" fmla="*/ 359375 w 1149789"/>
              <a:gd name="connsiteY3" fmla="*/ 0 h 1214034"/>
              <a:gd name="connsiteX0" fmla="*/ 1153754 w 1153754"/>
              <a:gd name="connsiteY0" fmla="*/ 1214034 h 1214034"/>
              <a:gd name="connsiteX1" fmla="*/ 17212 w 1153754"/>
              <a:gd name="connsiteY1" fmla="*/ 769749 h 1214034"/>
              <a:gd name="connsiteX2" fmla="*/ 363340 w 1153754"/>
              <a:gd name="connsiteY2" fmla="*/ 0 h 1214034"/>
              <a:gd name="connsiteX3" fmla="*/ 363340 w 1153754"/>
              <a:gd name="connsiteY3" fmla="*/ 0 h 1214034"/>
              <a:gd name="connsiteX0" fmla="*/ 790414 w 790414"/>
              <a:gd name="connsiteY0" fmla="*/ 1214034 h 1214034"/>
              <a:gd name="connsiteX1" fmla="*/ 0 w 790414"/>
              <a:gd name="connsiteY1" fmla="*/ 0 h 1214034"/>
              <a:gd name="connsiteX2" fmla="*/ 0 w 790414"/>
              <a:gd name="connsiteY2" fmla="*/ 0 h 1214034"/>
              <a:gd name="connsiteX0" fmla="*/ 940370 w 940370"/>
              <a:gd name="connsiteY0" fmla="*/ 1214034 h 1214034"/>
              <a:gd name="connsiteX1" fmla="*/ 149956 w 940370"/>
              <a:gd name="connsiteY1" fmla="*/ 0 h 1214034"/>
              <a:gd name="connsiteX2" fmla="*/ 149956 w 940370"/>
              <a:gd name="connsiteY2" fmla="*/ 0 h 1214034"/>
              <a:gd name="connsiteX0" fmla="*/ 968649 w 968649"/>
              <a:gd name="connsiteY0" fmla="*/ 1214034 h 1214034"/>
              <a:gd name="connsiteX1" fmla="*/ 178235 w 968649"/>
              <a:gd name="connsiteY1" fmla="*/ 0 h 1214034"/>
              <a:gd name="connsiteX2" fmla="*/ 178235 w 968649"/>
              <a:gd name="connsiteY2" fmla="*/ 0 h 1214034"/>
              <a:gd name="connsiteX0" fmla="*/ 903974 w 903974"/>
              <a:gd name="connsiteY0" fmla="*/ 1214034 h 1214034"/>
              <a:gd name="connsiteX1" fmla="*/ 113560 w 903974"/>
              <a:gd name="connsiteY1" fmla="*/ 0 h 1214034"/>
              <a:gd name="connsiteX2" fmla="*/ 113560 w 903974"/>
              <a:gd name="connsiteY2" fmla="*/ 0 h 1214034"/>
              <a:gd name="connsiteX0" fmla="*/ 907393 w 907393"/>
              <a:gd name="connsiteY0" fmla="*/ 1214034 h 1214034"/>
              <a:gd name="connsiteX1" fmla="*/ 116979 w 907393"/>
              <a:gd name="connsiteY1" fmla="*/ 0 h 1214034"/>
              <a:gd name="connsiteX2" fmla="*/ 116979 w 907393"/>
              <a:gd name="connsiteY2" fmla="*/ 0 h 1214034"/>
              <a:gd name="connsiteX0" fmla="*/ 1007924 w 1007924"/>
              <a:gd name="connsiteY0" fmla="*/ 1214034 h 1214034"/>
              <a:gd name="connsiteX1" fmla="*/ 217510 w 1007924"/>
              <a:gd name="connsiteY1" fmla="*/ 0 h 1214034"/>
              <a:gd name="connsiteX2" fmla="*/ 217510 w 1007924"/>
              <a:gd name="connsiteY2" fmla="*/ 0 h 1214034"/>
              <a:gd name="connsiteX0" fmla="*/ 1024821 w 1024821"/>
              <a:gd name="connsiteY0" fmla="*/ 1214034 h 1214034"/>
              <a:gd name="connsiteX1" fmla="*/ 234407 w 1024821"/>
              <a:gd name="connsiteY1" fmla="*/ 0 h 1214034"/>
              <a:gd name="connsiteX2" fmla="*/ 234407 w 1024821"/>
              <a:gd name="connsiteY2" fmla="*/ 0 h 1214034"/>
              <a:gd name="connsiteX0" fmla="*/ 1090442 w 1090442"/>
              <a:gd name="connsiteY0" fmla="*/ 1214034 h 1224428"/>
              <a:gd name="connsiteX1" fmla="*/ 300028 w 1090442"/>
              <a:gd name="connsiteY1" fmla="*/ 0 h 1224428"/>
              <a:gd name="connsiteX2" fmla="*/ 300028 w 1090442"/>
              <a:gd name="connsiteY2" fmla="*/ 0 h 1224428"/>
              <a:gd name="connsiteX0" fmla="*/ 1097552 w 1097552"/>
              <a:gd name="connsiteY0" fmla="*/ 1214034 h 1223219"/>
              <a:gd name="connsiteX1" fmla="*/ 307138 w 1097552"/>
              <a:gd name="connsiteY1" fmla="*/ 0 h 1223219"/>
              <a:gd name="connsiteX2" fmla="*/ 307138 w 1097552"/>
              <a:gd name="connsiteY2" fmla="*/ 0 h 1223219"/>
              <a:gd name="connsiteX0" fmla="*/ 1133113 w 1133113"/>
              <a:gd name="connsiteY0" fmla="*/ 1214034 h 1221496"/>
              <a:gd name="connsiteX1" fmla="*/ 342699 w 1133113"/>
              <a:gd name="connsiteY1" fmla="*/ 0 h 1221496"/>
              <a:gd name="connsiteX2" fmla="*/ 342699 w 1133113"/>
              <a:gd name="connsiteY2" fmla="*/ 0 h 1221496"/>
              <a:gd name="connsiteX0" fmla="*/ 1111776 w 1111776"/>
              <a:gd name="connsiteY0" fmla="*/ 1214034 h 1222515"/>
              <a:gd name="connsiteX1" fmla="*/ 321362 w 1111776"/>
              <a:gd name="connsiteY1" fmla="*/ 0 h 1222515"/>
              <a:gd name="connsiteX2" fmla="*/ 321362 w 1111776"/>
              <a:gd name="connsiteY2" fmla="*/ 0 h 1222515"/>
              <a:gd name="connsiteX0" fmla="*/ 1097542 w 1097542"/>
              <a:gd name="connsiteY0" fmla="*/ 1214034 h 1307077"/>
              <a:gd name="connsiteX1" fmla="*/ 307128 w 1097542"/>
              <a:gd name="connsiteY1" fmla="*/ 0 h 1307077"/>
              <a:gd name="connsiteX2" fmla="*/ 307128 w 1097542"/>
              <a:gd name="connsiteY2" fmla="*/ 0 h 1307077"/>
              <a:gd name="connsiteX0" fmla="*/ 1120057 w 1120057"/>
              <a:gd name="connsiteY0" fmla="*/ 1214034 h 1250226"/>
              <a:gd name="connsiteX1" fmla="*/ 329643 w 1120057"/>
              <a:gd name="connsiteY1" fmla="*/ 0 h 1250226"/>
              <a:gd name="connsiteX2" fmla="*/ 329643 w 1120057"/>
              <a:gd name="connsiteY2" fmla="*/ 0 h 1250226"/>
              <a:gd name="connsiteX0" fmla="*/ 1178530 w 1178530"/>
              <a:gd name="connsiteY0" fmla="*/ 1214034 h 1214090"/>
              <a:gd name="connsiteX1" fmla="*/ 388116 w 1178530"/>
              <a:gd name="connsiteY1" fmla="*/ 0 h 1214090"/>
              <a:gd name="connsiteX2" fmla="*/ 388116 w 1178530"/>
              <a:gd name="connsiteY2" fmla="*/ 0 h 1214090"/>
              <a:gd name="connsiteX0" fmla="*/ 1024897 w 1024897"/>
              <a:gd name="connsiteY0" fmla="*/ 1214034 h 1214080"/>
              <a:gd name="connsiteX1" fmla="*/ 234483 w 1024897"/>
              <a:gd name="connsiteY1" fmla="*/ 0 h 1214080"/>
              <a:gd name="connsiteX2" fmla="*/ 234483 w 1024897"/>
              <a:gd name="connsiteY2" fmla="*/ 0 h 1214080"/>
              <a:gd name="connsiteX0" fmla="*/ 1009086 w 1009086"/>
              <a:gd name="connsiteY0" fmla="*/ 1214034 h 1214082"/>
              <a:gd name="connsiteX1" fmla="*/ 218672 w 1009086"/>
              <a:gd name="connsiteY1" fmla="*/ 0 h 1214082"/>
              <a:gd name="connsiteX2" fmla="*/ 218672 w 1009086"/>
              <a:gd name="connsiteY2" fmla="*/ 0 h 1214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086" h="1214082">
                <a:moveTo>
                  <a:pt x="1009086" y="1214034"/>
                </a:moveTo>
                <a:cubicBezTo>
                  <a:pt x="-224931" y="1222440"/>
                  <a:pt x="-107403" y="131961"/>
                  <a:pt x="218672" y="0"/>
                </a:cubicBezTo>
                <a:lnTo>
                  <a:pt x="218672" y="0"/>
                </a:lnTo>
              </a:path>
            </a:pathLst>
          </a:custGeom>
          <a:noFill/>
          <a:ln w="25400">
            <a:solidFill>
              <a:srgbClr val="B1C1E4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7" name="Полилиния 226">
            <a:extLst>
              <a:ext uri="{FF2B5EF4-FFF2-40B4-BE49-F238E27FC236}">
                <a16:creationId xmlns="" xmlns:a16="http://schemas.microsoft.com/office/drawing/2014/main" id="{E97D826A-6201-863D-5588-D750EE7FC3C5}"/>
              </a:ext>
            </a:extLst>
          </p:cNvPr>
          <p:cNvSpPr/>
          <p:nvPr/>
        </p:nvSpPr>
        <p:spPr>
          <a:xfrm>
            <a:off x="7217897" y="3304361"/>
            <a:ext cx="1254456" cy="862638"/>
          </a:xfrm>
          <a:custGeom>
            <a:avLst/>
            <a:gdLst>
              <a:gd name="connsiteX0" fmla="*/ 1136542 w 1136542"/>
              <a:gd name="connsiteY0" fmla="*/ 1214034 h 1214034"/>
              <a:gd name="connsiteX1" fmla="*/ 0 w 1136542"/>
              <a:gd name="connsiteY1" fmla="*/ 769749 h 1214034"/>
              <a:gd name="connsiteX2" fmla="*/ 346128 w 1136542"/>
              <a:gd name="connsiteY2" fmla="*/ 0 h 1214034"/>
              <a:gd name="connsiteX3" fmla="*/ 346128 w 1136542"/>
              <a:gd name="connsiteY3" fmla="*/ 0 h 1214034"/>
              <a:gd name="connsiteX0" fmla="*/ 1149789 w 1149789"/>
              <a:gd name="connsiteY0" fmla="*/ 1214034 h 1214034"/>
              <a:gd name="connsiteX1" fmla="*/ 13247 w 1149789"/>
              <a:gd name="connsiteY1" fmla="*/ 769749 h 1214034"/>
              <a:gd name="connsiteX2" fmla="*/ 359375 w 1149789"/>
              <a:gd name="connsiteY2" fmla="*/ 0 h 1214034"/>
              <a:gd name="connsiteX3" fmla="*/ 359375 w 1149789"/>
              <a:gd name="connsiteY3" fmla="*/ 0 h 1214034"/>
              <a:gd name="connsiteX0" fmla="*/ 1149789 w 1149789"/>
              <a:gd name="connsiteY0" fmla="*/ 1214034 h 1214034"/>
              <a:gd name="connsiteX1" fmla="*/ 13247 w 1149789"/>
              <a:gd name="connsiteY1" fmla="*/ 769749 h 1214034"/>
              <a:gd name="connsiteX2" fmla="*/ 359375 w 1149789"/>
              <a:gd name="connsiteY2" fmla="*/ 0 h 1214034"/>
              <a:gd name="connsiteX3" fmla="*/ 359375 w 1149789"/>
              <a:gd name="connsiteY3" fmla="*/ 0 h 1214034"/>
              <a:gd name="connsiteX0" fmla="*/ 1149789 w 1149789"/>
              <a:gd name="connsiteY0" fmla="*/ 1214034 h 1214034"/>
              <a:gd name="connsiteX1" fmla="*/ 13247 w 1149789"/>
              <a:gd name="connsiteY1" fmla="*/ 769749 h 1214034"/>
              <a:gd name="connsiteX2" fmla="*/ 359375 w 1149789"/>
              <a:gd name="connsiteY2" fmla="*/ 0 h 1214034"/>
              <a:gd name="connsiteX3" fmla="*/ 359375 w 1149789"/>
              <a:gd name="connsiteY3" fmla="*/ 0 h 1214034"/>
              <a:gd name="connsiteX0" fmla="*/ 1153754 w 1153754"/>
              <a:gd name="connsiteY0" fmla="*/ 1214034 h 1214034"/>
              <a:gd name="connsiteX1" fmla="*/ 17212 w 1153754"/>
              <a:gd name="connsiteY1" fmla="*/ 769749 h 1214034"/>
              <a:gd name="connsiteX2" fmla="*/ 363340 w 1153754"/>
              <a:gd name="connsiteY2" fmla="*/ 0 h 1214034"/>
              <a:gd name="connsiteX3" fmla="*/ 363340 w 1153754"/>
              <a:gd name="connsiteY3" fmla="*/ 0 h 1214034"/>
              <a:gd name="connsiteX0" fmla="*/ 790414 w 790414"/>
              <a:gd name="connsiteY0" fmla="*/ 1214034 h 1214034"/>
              <a:gd name="connsiteX1" fmla="*/ 0 w 790414"/>
              <a:gd name="connsiteY1" fmla="*/ 0 h 1214034"/>
              <a:gd name="connsiteX2" fmla="*/ 0 w 790414"/>
              <a:gd name="connsiteY2" fmla="*/ 0 h 1214034"/>
              <a:gd name="connsiteX0" fmla="*/ 940370 w 940370"/>
              <a:gd name="connsiteY0" fmla="*/ 1214034 h 1214034"/>
              <a:gd name="connsiteX1" fmla="*/ 149956 w 940370"/>
              <a:gd name="connsiteY1" fmla="*/ 0 h 1214034"/>
              <a:gd name="connsiteX2" fmla="*/ 149956 w 940370"/>
              <a:gd name="connsiteY2" fmla="*/ 0 h 1214034"/>
              <a:gd name="connsiteX0" fmla="*/ 968649 w 968649"/>
              <a:gd name="connsiteY0" fmla="*/ 1214034 h 1214034"/>
              <a:gd name="connsiteX1" fmla="*/ 178235 w 968649"/>
              <a:gd name="connsiteY1" fmla="*/ 0 h 1214034"/>
              <a:gd name="connsiteX2" fmla="*/ 178235 w 968649"/>
              <a:gd name="connsiteY2" fmla="*/ 0 h 1214034"/>
              <a:gd name="connsiteX0" fmla="*/ 903974 w 903974"/>
              <a:gd name="connsiteY0" fmla="*/ 1214034 h 1214034"/>
              <a:gd name="connsiteX1" fmla="*/ 113560 w 903974"/>
              <a:gd name="connsiteY1" fmla="*/ 0 h 1214034"/>
              <a:gd name="connsiteX2" fmla="*/ 113560 w 903974"/>
              <a:gd name="connsiteY2" fmla="*/ 0 h 1214034"/>
              <a:gd name="connsiteX0" fmla="*/ 907393 w 907393"/>
              <a:gd name="connsiteY0" fmla="*/ 1214034 h 1214034"/>
              <a:gd name="connsiteX1" fmla="*/ 116979 w 907393"/>
              <a:gd name="connsiteY1" fmla="*/ 0 h 1214034"/>
              <a:gd name="connsiteX2" fmla="*/ 116979 w 907393"/>
              <a:gd name="connsiteY2" fmla="*/ 0 h 1214034"/>
              <a:gd name="connsiteX0" fmla="*/ 1007924 w 1007924"/>
              <a:gd name="connsiteY0" fmla="*/ 1214034 h 1214034"/>
              <a:gd name="connsiteX1" fmla="*/ 217510 w 1007924"/>
              <a:gd name="connsiteY1" fmla="*/ 0 h 1214034"/>
              <a:gd name="connsiteX2" fmla="*/ 217510 w 1007924"/>
              <a:gd name="connsiteY2" fmla="*/ 0 h 1214034"/>
              <a:gd name="connsiteX0" fmla="*/ 1024821 w 1024821"/>
              <a:gd name="connsiteY0" fmla="*/ 1214034 h 1214034"/>
              <a:gd name="connsiteX1" fmla="*/ 234407 w 1024821"/>
              <a:gd name="connsiteY1" fmla="*/ 0 h 1214034"/>
              <a:gd name="connsiteX2" fmla="*/ 234407 w 1024821"/>
              <a:gd name="connsiteY2" fmla="*/ 0 h 1214034"/>
              <a:gd name="connsiteX0" fmla="*/ 1090442 w 1090442"/>
              <a:gd name="connsiteY0" fmla="*/ 1214034 h 1224428"/>
              <a:gd name="connsiteX1" fmla="*/ 300028 w 1090442"/>
              <a:gd name="connsiteY1" fmla="*/ 0 h 1224428"/>
              <a:gd name="connsiteX2" fmla="*/ 300028 w 1090442"/>
              <a:gd name="connsiteY2" fmla="*/ 0 h 1224428"/>
              <a:gd name="connsiteX0" fmla="*/ 1097552 w 1097552"/>
              <a:gd name="connsiteY0" fmla="*/ 1214034 h 1223219"/>
              <a:gd name="connsiteX1" fmla="*/ 307138 w 1097552"/>
              <a:gd name="connsiteY1" fmla="*/ 0 h 1223219"/>
              <a:gd name="connsiteX2" fmla="*/ 307138 w 1097552"/>
              <a:gd name="connsiteY2" fmla="*/ 0 h 1223219"/>
              <a:gd name="connsiteX0" fmla="*/ 1133113 w 1133113"/>
              <a:gd name="connsiteY0" fmla="*/ 1214034 h 1221496"/>
              <a:gd name="connsiteX1" fmla="*/ 342699 w 1133113"/>
              <a:gd name="connsiteY1" fmla="*/ 0 h 1221496"/>
              <a:gd name="connsiteX2" fmla="*/ 342699 w 1133113"/>
              <a:gd name="connsiteY2" fmla="*/ 0 h 1221496"/>
              <a:gd name="connsiteX0" fmla="*/ 1111776 w 1111776"/>
              <a:gd name="connsiteY0" fmla="*/ 1214034 h 1222515"/>
              <a:gd name="connsiteX1" fmla="*/ 321362 w 1111776"/>
              <a:gd name="connsiteY1" fmla="*/ 0 h 1222515"/>
              <a:gd name="connsiteX2" fmla="*/ 321362 w 1111776"/>
              <a:gd name="connsiteY2" fmla="*/ 0 h 1222515"/>
              <a:gd name="connsiteX0" fmla="*/ 1097542 w 1097542"/>
              <a:gd name="connsiteY0" fmla="*/ 1214034 h 1307077"/>
              <a:gd name="connsiteX1" fmla="*/ 307128 w 1097542"/>
              <a:gd name="connsiteY1" fmla="*/ 0 h 1307077"/>
              <a:gd name="connsiteX2" fmla="*/ 307128 w 1097542"/>
              <a:gd name="connsiteY2" fmla="*/ 0 h 1307077"/>
              <a:gd name="connsiteX0" fmla="*/ 1120057 w 1120057"/>
              <a:gd name="connsiteY0" fmla="*/ 1214034 h 1250226"/>
              <a:gd name="connsiteX1" fmla="*/ 329643 w 1120057"/>
              <a:gd name="connsiteY1" fmla="*/ 0 h 1250226"/>
              <a:gd name="connsiteX2" fmla="*/ 329643 w 1120057"/>
              <a:gd name="connsiteY2" fmla="*/ 0 h 1250226"/>
              <a:gd name="connsiteX0" fmla="*/ 1178530 w 1178530"/>
              <a:gd name="connsiteY0" fmla="*/ 1214034 h 1214090"/>
              <a:gd name="connsiteX1" fmla="*/ 388116 w 1178530"/>
              <a:gd name="connsiteY1" fmla="*/ 0 h 1214090"/>
              <a:gd name="connsiteX2" fmla="*/ 388116 w 1178530"/>
              <a:gd name="connsiteY2" fmla="*/ 0 h 1214090"/>
              <a:gd name="connsiteX0" fmla="*/ 1024897 w 1024897"/>
              <a:gd name="connsiteY0" fmla="*/ 1214034 h 1214080"/>
              <a:gd name="connsiteX1" fmla="*/ 234483 w 1024897"/>
              <a:gd name="connsiteY1" fmla="*/ 0 h 1214080"/>
              <a:gd name="connsiteX2" fmla="*/ 234483 w 1024897"/>
              <a:gd name="connsiteY2" fmla="*/ 0 h 1214080"/>
              <a:gd name="connsiteX0" fmla="*/ 1009086 w 1009086"/>
              <a:gd name="connsiteY0" fmla="*/ 1214034 h 1214082"/>
              <a:gd name="connsiteX1" fmla="*/ 218672 w 1009086"/>
              <a:gd name="connsiteY1" fmla="*/ 0 h 1214082"/>
              <a:gd name="connsiteX2" fmla="*/ 218672 w 1009086"/>
              <a:gd name="connsiteY2" fmla="*/ 0 h 1214082"/>
              <a:gd name="connsiteX0" fmla="*/ 1326571 w 1326571"/>
              <a:gd name="connsiteY0" fmla="*/ 752824 h 752907"/>
              <a:gd name="connsiteX1" fmla="*/ 123073 w 1326571"/>
              <a:gd name="connsiteY1" fmla="*/ 0 h 752907"/>
              <a:gd name="connsiteX2" fmla="*/ 123073 w 1326571"/>
              <a:gd name="connsiteY2" fmla="*/ 0 h 752907"/>
              <a:gd name="connsiteX0" fmla="*/ 1270321 w 1270321"/>
              <a:gd name="connsiteY0" fmla="*/ 752824 h 753165"/>
              <a:gd name="connsiteX1" fmla="*/ 66823 w 1270321"/>
              <a:gd name="connsiteY1" fmla="*/ 0 h 753165"/>
              <a:gd name="connsiteX2" fmla="*/ 66823 w 1270321"/>
              <a:gd name="connsiteY2" fmla="*/ 0 h 753165"/>
              <a:gd name="connsiteX0" fmla="*/ 1235277 w 1235277"/>
              <a:gd name="connsiteY0" fmla="*/ 752824 h 804902"/>
              <a:gd name="connsiteX1" fmla="*/ 31779 w 1235277"/>
              <a:gd name="connsiteY1" fmla="*/ 0 h 804902"/>
              <a:gd name="connsiteX2" fmla="*/ 31779 w 1235277"/>
              <a:gd name="connsiteY2" fmla="*/ 0 h 804902"/>
              <a:gd name="connsiteX0" fmla="*/ 1318485 w 1318485"/>
              <a:gd name="connsiteY0" fmla="*/ 752824 h 798550"/>
              <a:gd name="connsiteX1" fmla="*/ 114987 w 1318485"/>
              <a:gd name="connsiteY1" fmla="*/ 0 h 798550"/>
              <a:gd name="connsiteX2" fmla="*/ 114987 w 1318485"/>
              <a:gd name="connsiteY2" fmla="*/ 0 h 798550"/>
              <a:gd name="connsiteX0" fmla="*/ 1302679 w 1302679"/>
              <a:gd name="connsiteY0" fmla="*/ 752824 h 837119"/>
              <a:gd name="connsiteX1" fmla="*/ 99181 w 1302679"/>
              <a:gd name="connsiteY1" fmla="*/ 0 h 837119"/>
              <a:gd name="connsiteX2" fmla="*/ 99181 w 1302679"/>
              <a:gd name="connsiteY2" fmla="*/ 0 h 837119"/>
              <a:gd name="connsiteX0" fmla="*/ 1254456 w 1254456"/>
              <a:gd name="connsiteY0" fmla="*/ 752824 h 862638"/>
              <a:gd name="connsiteX1" fmla="*/ 50958 w 1254456"/>
              <a:gd name="connsiteY1" fmla="*/ 0 h 862638"/>
              <a:gd name="connsiteX2" fmla="*/ 50958 w 1254456"/>
              <a:gd name="connsiteY2" fmla="*/ 0 h 86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4456" h="862638">
                <a:moveTo>
                  <a:pt x="1254456" y="752824"/>
                </a:moveTo>
                <a:cubicBezTo>
                  <a:pt x="782439" y="1041966"/>
                  <a:pt x="-239023" y="749582"/>
                  <a:pt x="50958" y="0"/>
                </a:cubicBezTo>
                <a:lnTo>
                  <a:pt x="50958" y="0"/>
                </a:lnTo>
              </a:path>
            </a:pathLst>
          </a:custGeom>
          <a:noFill/>
          <a:ln w="25400">
            <a:solidFill>
              <a:srgbClr val="B1C1E4"/>
            </a:solidFill>
            <a:head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8" name="Полилиния 227">
            <a:extLst>
              <a:ext uri="{FF2B5EF4-FFF2-40B4-BE49-F238E27FC236}">
                <a16:creationId xmlns="" xmlns:a16="http://schemas.microsoft.com/office/drawing/2014/main" id="{D401AF1C-1070-251D-09D1-68FAFF48B019}"/>
              </a:ext>
            </a:extLst>
          </p:cNvPr>
          <p:cNvSpPr/>
          <p:nvPr/>
        </p:nvSpPr>
        <p:spPr>
          <a:xfrm>
            <a:off x="6294476" y="2227523"/>
            <a:ext cx="2514614" cy="1876644"/>
          </a:xfrm>
          <a:custGeom>
            <a:avLst/>
            <a:gdLst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861238 w 1648047"/>
              <a:gd name="connsiteY5" fmla="*/ 712381 h 1584251"/>
              <a:gd name="connsiteX6" fmla="*/ 962247 w 1648047"/>
              <a:gd name="connsiteY6" fmla="*/ 414670 h 1584251"/>
              <a:gd name="connsiteX7" fmla="*/ 1190847 w 1648047"/>
              <a:gd name="connsiteY7" fmla="*/ 648586 h 1584251"/>
              <a:gd name="connsiteX8" fmla="*/ 1233377 w 1648047"/>
              <a:gd name="connsiteY8" fmla="*/ 824023 h 1584251"/>
              <a:gd name="connsiteX9" fmla="*/ 1398182 w 1648047"/>
              <a:gd name="connsiteY9" fmla="*/ 1073888 h 1584251"/>
              <a:gd name="connsiteX10" fmla="*/ 1584252 w 1648047"/>
              <a:gd name="connsiteY10" fmla="*/ 1387549 h 1584251"/>
              <a:gd name="connsiteX11" fmla="*/ 1648047 w 1648047"/>
              <a:gd name="connsiteY11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90847 w 1648047"/>
              <a:gd name="connsiteY6" fmla="*/ 648586 h 1584251"/>
              <a:gd name="connsiteX7" fmla="*/ 1233377 w 1648047"/>
              <a:gd name="connsiteY7" fmla="*/ 824023 h 1584251"/>
              <a:gd name="connsiteX8" fmla="*/ 1398182 w 1648047"/>
              <a:gd name="connsiteY8" fmla="*/ 1073888 h 1584251"/>
              <a:gd name="connsiteX9" fmla="*/ 1584252 w 1648047"/>
              <a:gd name="connsiteY9" fmla="*/ 1387549 h 1584251"/>
              <a:gd name="connsiteX10" fmla="*/ 1648047 w 1648047"/>
              <a:gd name="connsiteY10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90847 w 1648047"/>
              <a:gd name="connsiteY6" fmla="*/ 648586 h 1584251"/>
              <a:gd name="connsiteX7" fmla="*/ 1127051 w 1648047"/>
              <a:gd name="connsiteY7" fmla="*/ 829340 h 1584251"/>
              <a:gd name="connsiteX8" fmla="*/ 1398182 w 1648047"/>
              <a:gd name="connsiteY8" fmla="*/ 1073888 h 1584251"/>
              <a:gd name="connsiteX9" fmla="*/ 1584252 w 1648047"/>
              <a:gd name="connsiteY9" fmla="*/ 1387549 h 1584251"/>
              <a:gd name="connsiteX10" fmla="*/ 1648047 w 1648047"/>
              <a:gd name="connsiteY10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16419 w 1648047"/>
              <a:gd name="connsiteY6" fmla="*/ 648586 h 1584251"/>
              <a:gd name="connsiteX7" fmla="*/ 1127051 w 1648047"/>
              <a:gd name="connsiteY7" fmla="*/ 829340 h 1584251"/>
              <a:gd name="connsiteX8" fmla="*/ 1398182 w 1648047"/>
              <a:gd name="connsiteY8" fmla="*/ 1073888 h 1584251"/>
              <a:gd name="connsiteX9" fmla="*/ 1584252 w 1648047"/>
              <a:gd name="connsiteY9" fmla="*/ 1387549 h 1584251"/>
              <a:gd name="connsiteX10" fmla="*/ 1648047 w 1648047"/>
              <a:gd name="connsiteY10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16419 w 1648047"/>
              <a:gd name="connsiteY6" fmla="*/ 648586 h 1584251"/>
              <a:gd name="connsiteX7" fmla="*/ 1100469 w 1648047"/>
              <a:gd name="connsiteY7" fmla="*/ 813391 h 1584251"/>
              <a:gd name="connsiteX8" fmla="*/ 1398182 w 1648047"/>
              <a:gd name="connsiteY8" fmla="*/ 1073888 h 1584251"/>
              <a:gd name="connsiteX9" fmla="*/ 1584252 w 1648047"/>
              <a:gd name="connsiteY9" fmla="*/ 1387549 h 1584251"/>
              <a:gd name="connsiteX10" fmla="*/ 1648047 w 1648047"/>
              <a:gd name="connsiteY10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16419 w 1648047"/>
              <a:gd name="connsiteY6" fmla="*/ 648586 h 1584251"/>
              <a:gd name="connsiteX7" fmla="*/ 1100469 w 1648047"/>
              <a:gd name="connsiteY7" fmla="*/ 813391 h 1584251"/>
              <a:gd name="connsiteX8" fmla="*/ 1398182 w 1648047"/>
              <a:gd name="connsiteY8" fmla="*/ 1073888 h 1584251"/>
              <a:gd name="connsiteX9" fmla="*/ 1568303 w 1648047"/>
              <a:gd name="connsiteY9" fmla="*/ 1366284 h 1584251"/>
              <a:gd name="connsiteX10" fmla="*/ 1648047 w 1648047"/>
              <a:gd name="connsiteY10" fmla="*/ 1584251 h 1584251"/>
              <a:gd name="connsiteX0" fmla="*/ 552893 w 1653954"/>
              <a:gd name="connsiteY0" fmla="*/ 0 h 1602009"/>
              <a:gd name="connsiteX1" fmla="*/ 552893 w 1653954"/>
              <a:gd name="connsiteY1" fmla="*/ 138223 h 1602009"/>
              <a:gd name="connsiteX2" fmla="*/ 0 w 1653954"/>
              <a:gd name="connsiteY2" fmla="*/ 287079 h 1602009"/>
              <a:gd name="connsiteX3" fmla="*/ 53163 w 1653954"/>
              <a:gd name="connsiteY3" fmla="*/ 435935 h 1602009"/>
              <a:gd name="connsiteX4" fmla="*/ 701749 w 1653954"/>
              <a:gd name="connsiteY4" fmla="*/ 441251 h 1602009"/>
              <a:gd name="connsiteX5" fmla="*/ 962247 w 1653954"/>
              <a:gd name="connsiteY5" fmla="*/ 414670 h 1602009"/>
              <a:gd name="connsiteX6" fmla="*/ 1116419 w 1653954"/>
              <a:gd name="connsiteY6" fmla="*/ 648586 h 1602009"/>
              <a:gd name="connsiteX7" fmla="*/ 1100469 w 1653954"/>
              <a:gd name="connsiteY7" fmla="*/ 813391 h 1602009"/>
              <a:gd name="connsiteX8" fmla="*/ 1398182 w 1653954"/>
              <a:gd name="connsiteY8" fmla="*/ 1073888 h 1602009"/>
              <a:gd name="connsiteX9" fmla="*/ 1568303 w 1653954"/>
              <a:gd name="connsiteY9" fmla="*/ 1366284 h 1602009"/>
              <a:gd name="connsiteX10" fmla="*/ 1648047 w 1653954"/>
              <a:gd name="connsiteY10" fmla="*/ 1584251 h 1602009"/>
              <a:gd name="connsiteX11" fmla="*/ 1648047 w 1653954"/>
              <a:gd name="connsiteY11" fmla="*/ 1589567 h 1602009"/>
              <a:gd name="connsiteX0" fmla="*/ 552893 w 1738423"/>
              <a:gd name="connsiteY0" fmla="*/ 0 h 1648046"/>
              <a:gd name="connsiteX1" fmla="*/ 552893 w 1738423"/>
              <a:gd name="connsiteY1" fmla="*/ 138223 h 1648046"/>
              <a:gd name="connsiteX2" fmla="*/ 0 w 1738423"/>
              <a:gd name="connsiteY2" fmla="*/ 287079 h 1648046"/>
              <a:gd name="connsiteX3" fmla="*/ 53163 w 1738423"/>
              <a:gd name="connsiteY3" fmla="*/ 435935 h 1648046"/>
              <a:gd name="connsiteX4" fmla="*/ 701749 w 1738423"/>
              <a:gd name="connsiteY4" fmla="*/ 441251 h 1648046"/>
              <a:gd name="connsiteX5" fmla="*/ 962247 w 1738423"/>
              <a:gd name="connsiteY5" fmla="*/ 414670 h 1648046"/>
              <a:gd name="connsiteX6" fmla="*/ 1116419 w 1738423"/>
              <a:gd name="connsiteY6" fmla="*/ 648586 h 1648046"/>
              <a:gd name="connsiteX7" fmla="*/ 1100469 w 1738423"/>
              <a:gd name="connsiteY7" fmla="*/ 813391 h 1648046"/>
              <a:gd name="connsiteX8" fmla="*/ 1398182 w 1738423"/>
              <a:gd name="connsiteY8" fmla="*/ 1073888 h 1648046"/>
              <a:gd name="connsiteX9" fmla="*/ 1568303 w 1738423"/>
              <a:gd name="connsiteY9" fmla="*/ 1366284 h 1648046"/>
              <a:gd name="connsiteX10" fmla="*/ 1648047 w 1738423"/>
              <a:gd name="connsiteY10" fmla="*/ 1584251 h 1648046"/>
              <a:gd name="connsiteX11" fmla="*/ 1738423 w 1738423"/>
              <a:gd name="connsiteY11" fmla="*/ 1648046 h 1648046"/>
              <a:gd name="connsiteX0" fmla="*/ 552893 w 1738423"/>
              <a:gd name="connsiteY0" fmla="*/ 0 h 1648046"/>
              <a:gd name="connsiteX1" fmla="*/ 552893 w 1738423"/>
              <a:gd name="connsiteY1" fmla="*/ 138223 h 1648046"/>
              <a:gd name="connsiteX2" fmla="*/ 0 w 1738423"/>
              <a:gd name="connsiteY2" fmla="*/ 287079 h 1648046"/>
              <a:gd name="connsiteX3" fmla="*/ 53163 w 1738423"/>
              <a:gd name="connsiteY3" fmla="*/ 435935 h 1648046"/>
              <a:gd name="connsiteX4" fmla="*/ 701749 w 1738423"/>
              <a:gd name="connsiteY4" fmla="*/ 441251 h 1648046"/>
              <a:gd name="connsiteX5" fmla="*/ 962247 w 1738423"/>
              <a:gd name="connsiteY5" fmla="*/ 414670 h 1648046"/>
              <a:gd name="connsiteX6" fmla="*/ 1116419 w 1738423"/>
              <a:gd name="connsiteY6" fmla="*/ 648586 h 1648046"/>
              <a:gd name="connsiteX7" fmla="*/ 1100469 w 1738423"/>
              <a:gd name="connsiteY7" fmla="*/ 813391 h 1648046"/>
              <a:gd name="connsiteX8" fmla="*/ 1398182 w 1738423"/>
              <a:gd name="connsiteY8" fmla="*/ 1073888 h 1648046"/>
              <a:gd name="connsiteX9" fmla="*/ 1568303 w 1738423"/>
              <a:gd name="connsiteY9" fmla="*/ 1366284 h 1648046"/>
              <a:gd name="connsiteX10" fmla="*/ 1605516 w 1738423"/>
              <a:gd name="connsiteY10" fmla="*/ 1509823 h 1648046"/>
              <a:gd name="connsiteX11" fmla="*/ 1738423 w 1738423"/>
              <a:gd name="connsiteY11" fmla="*/ 1648046 h 1648046"/>
              <a:gd name="connsiteX0" fmla="*/ 552893 w 1674628"/>
              <a:gd name="connsiteY0" fmla="*/ 0 h 1610832"/>
              <a:gd name="connsiteX1" fmla="*/ 552893 w 1674628"/>
              <a:gd name="connsiteY1" fmla="*/ 138223 h 1610832"/>
              <a:gd name="connsiteX2" fmla="*/ 0 w 1674628"/>
              <a:gd name="connsiteY2" fmla="*/ 287079 h 1610832"/>
              <a:gd name="connsiteX3" fmla="*/ 53163 w 1674628"/>
              <a:gd name="connsiteY3" fmla="*/ 435935 h 1610832"/>
              <a:gd name="connsiteX4" fmla="*/ 701749 w 1674628"/>
              <a:gd name="connsiteY4" fmla="*/ 441251 h 1610832"/>
              <a:gd name="connsiteX5" fmla="*/ 962247 w 1674628"/>
              <a:gd name="connsiteY5" fmla="*/ 414670 h 1610832"/>
              <a:gd name="connsiteX6" fmla="*/ 1116419 w 1674628"/>
              <a:gd name="connsiteY6" fmla="*/ 648586 h 1610832"/>
              <a:gd name="connsiteX7" fmla="*/ 1100469 w 1674628"/>
              <a:gd name="connsiteY7" fmla="*/ 813391 h 1610832"/>
              <a:gd name="connsiteX8" fmla="*/ 1398182 w 1674628"/>
              <a:gd name="connsiteY8" fmla="*/ 1073888 h 1610832"/>
              <a:gd name="connsiteX9" fmla="*/ 1568303 w 1674628"/>
              <a:gd name="connsiteY9" fmla="*/ 1366284 h 1610832"/>
              <a:gd name="connsiteX10" fmla="*/ 1605516 w 1674628"/>
              <a:gd name="connsiteY10" fmla="*/ 1509823 h 1610832"/>
              <a:gd name="connsiteX11" fmla="*/ 1674628 w 1674628"/>
              <a:gd name="connsiteY11" fmla="*/ 1610832 h 1610832"/>
              <a:gd name="connsiteX0" fmla="*/ 552893 w 1679746"/>
              <a:gd name="connsiteY0" fmla="*/ 0 h 1615843"/>
              <a:gd name="connsiteX1" fmla="*/ 552893 w 1679746"/>
              <a:gd name="connsiteY1" fmla="*/ 138223 h 1615843"/>
              <a:gd name="connsiteX2" fmla="*/ 0 w 1679746"/>
              <a:gd name="connsiteY2" fmla="*/ 287079 h 1615843"/>
              <a:gd name="connsiteX3" fmla="*/ 53163 w 1679746"/>
              <a:gd name="connsiteY3" fmla="*/ 435935 h 1615843"/>
              <a:gd name="connsiteX4" fmla="*/ 701749 w 1679746"/>
              <a:gd name="connsiteY4" fmla="*/ 441251 h 1615843"/>
              <a:gd name="connsiteX5" fmla="*/ 962247 w 1679746"/>
              <a:gd name="connsiteY5" fmla="*/ 414670 h 1615843"/>
              <a:gd name="connsiteX6" fmla="*/ 1116419 w 1679746"/>
              <a:gd name="connsiteY6" fmla="*/ 648586 h 1615843"/>
              <a:gd name="connsiteX7" fmla="*/ 1100469 w 1679746"/>
              <a:gd name="connsiteY7" fmla="*/ 813391 h 1615843"/>
              <a:gd name="connsiteX8" fmla="*/ 1398182 w 1679746"/>
              <a:gd name="connsiteY8" fmla="*/ 1073888 h 1615843"/>
              <a:gd name="connsiteX9" fmla="*/ 1568303 w 1679746"/>
              <a:gd name="connsiteY9" fmla="*/ 1366284 h 1615843"/>
              <a:gd name="connsiteX10" fmla="*/ 1605516 w 1679746"/>
              <a:gd name="connsiteY10" fmla="*/ 1509823 h 1615843"/>
              <a:gd name="connsiteX11" fmla="*/ 1674628 w 1679746"/>
              <a:gd name="connsiteY11" fmla="*/ 1610832 h 1615843"/>
              <a:gd name="connsiteX12" fmla="*/ 1674627 w 1679746"/>
              <a:gd name="connsiteY12" fmla="*/ 1600199 h 1615843"/>
              <a:gd name="connsiteX0" fmla="*/ 552893 w 1956390"/>
              <a:gd name="connsiteY0" fmla="*/ 0 h 1616753"/>
              <a:gd name="connsiteX1" fmla="*/ 552893 w 1956390"/>
              <a:gd name="connsiteY1" fmla="*/ 138223 h 1616753"/>
              <a:gd name="connsiteX2" fmla="*/ 0 w 1956390"/>
              <a:gd name="connsiteY2" fmla="*/ 287079 h 1616753"/>
              <a:gd name="connsiteX3" fmla="*/ 53163 w 1956390"/>
              <a:gd name="connsiteY3" fmla="*/ 435935 h 1616753"/>
              <a:gd name="connsiteX4" fmla="*/ 701749 w 1956390"/>
              <a:gd name="connsiteY4" fmla="*/ 441251 h 1616753"/>
              <a:gd name="connsiteX5" fmla="*/ 962247 w 1956390"/>
              <a:gd name="connsiteY5" fmla="*/ 414670 h 1616753"/>
              <a:gd name="connsiteX6" fmla="*/ 1116419 w 1956390"/>
              <a:gd name="connsiteY6" fmla="*/ 648586 h 1616753"/>
              <a:gd name="connsiteX7" fmla="*/ 1100469 w 1956390"/>
              <a:gd name="connsiteY7" fmla="*/ 813391 h 1616753"/>
              <a:gd name="connsiteX8" fmla="*/ 1398182 w 1956390"/>
              <a:gd name="connsiteY8" fmla="*/ 1073888 h 1616753"/>
              <a:gd name="connsiteX9" fmla="*/ 1568303 w 1956390"/>
              <a:gd name="connsiteY9" fmla="*/ 1366284 h 1616753"/>
              <a:gd name="connsiteX10" fmla="*/ 1605516 w 1956390"/>
              <a:gd name="connsiteY10" fmla="*/ 1509823 h 1616753"/>
              <a:gd name="connsiteX11" fmla="*/ 1674628 w 1956390"/>
              <a:gd name="connsiteY11" fmla="*/ 1610832 h 1616753"/>
              <a:gd name="connsiteX12" fmla="*/ 1956390 w 1956390"/>
              <a:gd name="connsiteY12" fmla="*/ 1605515 h 1616753"/>
              <a:gd name="connsiteX0" fmla="*/ 552893 w 1961706"/>
              <a:gd name="connsiteY0" fmla="*/ 0 h 1618046"/>
              <a:gd name="connsiteX1" fmla="*/ 552893 w 1961706"/>
              <a:gd name="connsiteY1" fmla="*/ 138223 h 1618046"/>
              <a:gd name="connsiteX2" fmla="*/ 0 w 1961706"/>
              <a:gd name="connsiteY2" fmla="*/ 287079 h 1618046"/>
              <a:gd name="connsiteX3" fmla="*/ 53163 w 1961706"/>
              <a:gd name="connsiteY3" fmla="*/ 435935 h 1618046"/>
              <a:gd name="connsiteX4" fmla="*/ 701749 w 1961706"/>
              <a:gd name="connsiteY4" fmla="*/ 441251 h 1618046"/>
              <a:gd name="connsiteX5" fmla="*/ 962247 w 1961706"/>
              <a:gd name="connsiteY5" fmla="*/ 414670 h 1618046"/>
              <a:gd name="connsiteX6" fmla="*/ 1116419 w 1961706"/>
              <a:gd name="connsiteY6" fmla="*/ 648586 h 1618046"/>
              <a:gd name="connsiteX7" fmla="*/ 1100469 w 1961706"/>
              <a:gd name="connsiteY7" fmla="*/ 813391 h 1618046"/>
              <a:gd name="connsiteX8" fmla="*/ 1398182 w 1961706"/>
              <a:gd name="connsiteY8" fmla="*/ 1073888 h 1618046"/>
              <a:gd name="connsiteX9" fmla="*/ 1568303 w 1961706"/>
              <a:gd name="connsiteY9" fmla="*/ 1366284 h 1618046"/>
              <a:gd name="connsiteX10" fmla="*/ 1605516 w 1961706"/>
              <a:gd name="connsiteY10" fmla="*/ 1509823 h 1618046"/>
              <a:gd name="connsiteX11" fmla="*/ 1674628 w 1961706"/>
              <a:gd name="connsiteY11" fmla="*/ 1610832 h 1618046"/>
              <a:gd name="connsiteX12" fmla="*/ 1961706 w 1961706"/>
              <a:gd name="connsiteY12" fmla="*/ 1610831 h 1618046"/>
              <a:gd name="connsiteX0" fmla="*/ 552893 w 1981504"/>
              <a:gd name="connsiteY0" fmla="*/ 0 h 1618046"/>
              <a:gd name="connsiteX1" fmla="*/ 552893 w 1981504"/>
              <a:gd name="connsiteY1" fmla="*/ 138223 h 1618046"/>
              <a:gd name="connsiteX2" fmla="*/ 0 w 1981504"/>
              <a:gd name="connsiteY2" fmla="*/ 287079 h 1618046"/>
              <a:gd name="connsiteX3" fmla="*/ 53163 w 1981504"/>
              <a:gd name="connsiteY3" fmla="*/ 435935 h 1618046"/>
              <a:gd name="connsiteX4" fmla="*/ 701749 w 1981504"/>
              <a:gd name="connsiteY4" fmla="*/ 441251 h 1618046"/>
              <a:gd name="connsiteX5" fmla="*/ 962247 w 1981504"/>
              <a:gd name="connsiteY5" fmla="*/ 414670 h 1618046"/>
              <a:gd name="connsiteX6" fmla="*/ 1116419 w 1981504"/>
              <a:gd name="connsiteY6" fmla="*/ 648586 h 1618046"/>
              <a:gd name="connsiteX7" fmla="*/ 1100469 w 1981504"/>
              <a:gd name="connsiteY7" fmla="*/ 813391 h 1618046"/>
              <a:gd name="connsiteX8" fmla="*/ 1398182 w 1981504"/>
              <a:gd name="connsiteY8" fmla="*/ 1073888 h 1618046"/>
              <a:gd name="connsiteX9" fmla="*/ 1568303 w 1981504"/>
              <a:gd name="connsiteY9" fmla="*/ 1366284 h 1618046"/>
              <a:gd name="connsiteX10" fmla="*/ 1605516 w 1981504"/>
              <a:gd name="connsiteY10" fmla="*/ 1509823 h 1618046"/>
              <a:gd name="connsiteX11" fmla="*/ 1674628 w 1981504"/>
              <a:gd name="connsiteY11" fmla="*/ 1610832 h 1618046"/>
              <a:gd name="connsiteX12" fmla="*/ 1961706 w 1981504"/>
              <a:gd name="connsiteY12" fmla="*/ 1610831 h 1618046"/>
              <a:gd name="connsiteX13" fmla="*/ 1956390 w 1981504"/>
              <a:gd name="connsiteY13" fmla="*/ 1605514 h 1618046"/>
              <a:gd name="connsiteX0" fmla="*/ 552893 w 2222208"/>
              <a:gd name="connsiteY0" fmla="*/ 0 h 1637442"/>
              <a:gd name="connsiteX1" fmla="*/ 552893 w 2222208"/>
              <a:gd name="connsiteY1" fmla="*/ 138223 h 1637442"/>
              <a:gd name="connsiteX2" fmla="*/ 0 w 2222208"/>
              <a:gd name="connsiteY2" fmla="*/ 287079 h 1637442"/>
              <a:gd name="connsiteX3" fmla="*/ 53163 w 2222208"/>
              <a:gd name="connsiteY3" fmla="*/ 435935 h 1637442"/>
              <a:gd name="connsiteX4" fmla="*/ 701749 w 2222208"/>
              <a:gd name="connsiteY4" fmla="*/ 441251 h 1637442"/>
              <a:gd name="connsiteX5" fmla="*/ 962247 w 2222208"/>
              <a:gd name="connsiteY5" fmla="*/ 414670 h 1637442"/>
              <a:gd name="connsiteX6" fmla="*/ 1116419 w 2222208"/>
              <a:gd name="connsiteY6" fmla="*/ 648586 h 1637442"/>
              <a:gd name="connsiteX7" fmla="*/ 1100469 w 2222208"/>
              <a:gd name="connsiteY7" fmla="*/ 813391 h 1637442"/>
              <a:gd name="connsiteX8" fmla="*/ 1398182 w 2222208"/>
              <a:gd name="connsiteY8" fmla="*/ 1073888 h 1637442"/>
              <a:gd name="connsiteX9" fmla="*/ 1568303 w 2222208"/>
              <a:gd name="connsiteY9" fmla="*/ 1366284 h 1637442"/>
              <a:gd name="connsiteX10" fmla="*/ 1605516 w 2222208"/>
              <a:gd name="connsiteY10" fmla="*/ 1509823 h 1637442"/>
              <a:gd name="connsiteX11" fmla="*/ 1674628 w 2222208"/>
              <a:gd name="connsiteY11" fmla="*/ 1610832 h 1637442"/>
              <a:gd name="connsiteX12" fmla="*/ 1961706 w 2222208"/>
              <a:gd name="connsiteY12" fmla="*/ 1610831 h 1637442"/>
              <a:gd name="connsiteX13" fmla="*/ 2222204 w 2222208"/>
              <a:gd name="connsiteY13" fmla="*/ 1637411 h 1637442"/>
              <a:gd name="connsiteX0" fmla="*/ 552893 w 2238701"/>
              <a:gd name="connsiteY0" fmla="*/ 0 h 1642728"/>
              <a:gd name="connsiteX1" fmla="*/ 552893 w 2238701"/>
              <a:gd name="connsiteY1" fmla="*/ 138223 h 1642728"/>
              <a:gd name="connsiteX2" fmla="*/ 0 w 2238701"/>
              <a:gd name="connsiteY2" fmla="*/ 287079 h 1642728"/>
              <a:gd name="connsiteX3" fmla="*/ 53163 w 2238701"/>
              <a:gd name="connsiteY3" fmla="*/ 435935 h 1642728"/>
              <a:gd name="connsiteX4" fmla="*/ 701749 w 2238701"/>
              <a:gd name="connsiteY4" fmla="*/ 441251 h 1642728"/>
              <a:gd name="connsiteX5" fmla="*/ 962247 w 2238701"/>
              <a:gd name="connsiteY5" fmla="*/ 414670 h 1642728"/>
              <a:gd name="connsiteX6" fmla="*/ 1116419 w 2238701"/>
              <a:gd name="connsiteY6" fmla="*/ 648586 h 1642728"/>
              <a:gd name="connsiteX7" fmla="*/ 1100469 w 2238701"/>
              <a:gd name="connsiteY7" fmla="*/ 813391 h 1642728"/>
              <a:gd name="connsiteX8" fmla="*/ 1398182 w 2238701"/>
              <a:gd name="connsiteY8" fmla="*/ 1073888 h 1642728"/>
              <a:gd name="connsiteX9" fmla="*/ 1568303 w 2238701"/>
              <a:gd name="connsiteY9" fmla="*/ 1366284 h 1642728"/>
              <a:gd name="connsiteX10" fmla="*/ 1605516 w 2238701"/>
              <a:gd name="connsiteY10" fmla="*/ 1509823 h 1642728"/>
              <a:gd name="connsiteX11" fmla="*/ 1674628 w 2238701"/>
              <a:gd name="connsiteY11" fmla="*/ 1610832 h 1642728"/>
              <a:gd name="connsiteX12" fmla="*/ 1961706 w 2238701"/>
              <a:gd name="connsiteY12" fmla="*/ 1610831 h 1642728"/>
              <a:gd name="connsiteX13" fmla="*/ 2222204 w 2238701"/>
              <a:gd name="connsiteY13" fmla="*/ 1637411 h 1642728"/>
              <a:gd name="connsiteX14" fmla="*/ 2211572 w 2238701"/>
              <a:gd name="connsiteY14" fmla="*/ 1642728 h 1642728"/>
              <a:gd name="connsiteX0" fmla="*/ 552893 w 2514614"/>
              <a:gd name="connsiteY0" fmla="*/ 0 h 1876644"/>
              <a:gd name="connsiteX1" fmla="*/ 552893 w 2514614"/>
              <a:gd name="connsiteY1" fmla="*/ 138223 h 1876644"/>
              <a:gd name="connsiteX2" fmla="*/ 0 w 2514614"/>
              <a:gd name="connsiteY2" fmla="*/ 287079 h 1876644"/>
              <a:gd name="connsiteX3" fmla="*/ 53163 w 2514614"/>
              <a:gd name="connsiteY3" fmla="*/ 435935 h 1876644"/>
              <a:gd name="connsiteX4" fmla="*/ 701749 w 2514614"/>
              <a:gd name="connsiteY4" fmla="*/ 441251 h 1876644"/>
              <a:gd name="connsiteX5" fmla="*/ 962247 w 2514614"/>
              <a:gd name="connsiteY5" fmla="*/ 414670 h 1876644"/>
              <a:gd name="connsiteX6" fmla="*/ 1116419 w 2514614"/>
              <a:gd name="connsiteY6" fmla="*/ 648586 h 1876644"/>
              <a:gd name="connsiteX7" fmla="*/ 1100469 w 2514614"/>
              <a:gd name="connsiteY7" fmla="*/ 813391 h 1876644"/>
              <a:gd name="connsiteX8" fmla="*/ 1398182 w 2514614"/>
              <a:gd name="connsiteY8" fmla="*/ 1073888 h 1876644"/>
              <a:gd name="connsiteX9" fmla="*/ 1568303 w 2514614"/>
              <a:gd name="connsiteY9" fmla="*/ 1366284 h 1876644"/>
              <a:gd name="connsiteX10" fmla="*/ 1605516 w 2514614"/>
              <a:gd name="connsiteY10" fmla="*/ 1509823 h 1876644"/>
              <a:gd name="connsiteX11" fmla="*/ 1674628 w 2514614"/>
              <a:gd name="connsiteY11" fmla="*/ 1610832 h 1876644"/>
              <a:gd name="connsiteX12" fmla="*/ 1961706 w 2514614"/>
              <a:gd name="connsiteY12" fmla="*/ 1610831 h 1876644"/>
              <a:gd name="connsiteX13" fmla="*/ 2222204 w 2514614"/>
              <a:gd name="connsiteY13" fmla="*/ 1637411 h 1876644"/>
              <a:gd name="connsiteX14" fmla="*/ 2514600 w 2514614"/>
              <a:gd name="connsiteY14" fmla="*/ 1876644 h 187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4614" h="1876644">
                <a:moveTo>
                  <a:pt x="552893" y="0"/>
                </a:moveTo>
                <a:lnTo>
                  <a:pt x="552893" y="138223"/>
                </a:lnTo>
                <a:lnTo>
                  <a:pt x="0" y="287079"/>
                </a:lnTo>
                <a:lnTo>
                  <a:pt x="53163" y="435935"/>
                </a:lnTo>
                <a:lnTo>
                  <a:pt x="701749" y="441251"/>
                </a:lnTo>
                <a:lnTo>
                  <a:pt x="962247" y="414670"/>
                </a:lnTo>
                <a:lnTo>
                  <a:pt x="1116419" y="648586"/>
                </a:lnTo>
                <a:lnTo>
                  <a:pt x="1100469" y="813391"/>
                </a:lnTo>
                <a:lnTo>
                  <a:pt x="1398182" y="1073888"/>
                </a:lnTo>
                <a:lnTo>
                  <a:pt x="1568303" y="1366284"/>
                </a:lnTo>
                <a:lnTo>
                  <a:pt x="1605516" y="1509823"/>
                </a:lnTo>
                <a:cubicBezTo>
                  <a:pt x="1618807" y="1547037"/>
                  <a:pt x="1674628" y="1609725"/>
                  <a:pt x="1674628" y="1610832"/>
                </a:cubicBezTo>
                <a:cubicBezTo>
                  <a:pt x="1686146" y="1625895"/>
                  <a:pt x="1961706" y="1613046"/>
                  <a:pt x="1961706" y="1610831"/>
                </a:cubicBezTo>
                <a:cubicBezTo>
                  <a:pt x="2008666" y="1609945"/>
                  <a:pt x="2223311" y="1638519"/>
                  <a:pt x="2222204" y="1637411"/>
                </a:cubicBezTo>
                <a:cubicBezTo>
                  <a:pt x="2263848" y="1642727"/>
                  <a:pt x="2516815" y="1875536"/>
                  <a:pt x="2514600" y="1876644"/>
                </a:cubicBezTo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="" xmlns:a16="http://schemas.microsoft.com/office/drawing/2014/main" id="{689B1EE5-84E0-8C85-4DC4-179905919AE8}"/>
              </a:ext>
            </a:extLst>
          </p:cNvPr>
          <p:cNvSpPr/>
          <p:nvPr/>
        </p:nvSpPr>
        <p:spPr>
          <a:xfrm>
            <a:off x="6379786" y="2485616"/>
            <a:ext cx="1009085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Заволжье</a:t>
            </a:r>
          </a:p>
        </p:txBody>
      </p:sp>
      <p:pic>
        <p:nvPicPr>
          <p:cNvPr id="106" name="Рисунок 105" descr="Маркер со сплошной заливкой">
            <a:extLst>
              <a:ext uri="{FF2B5EF4-FFF2-40B4-BE49-F238E27FC236}">
                <a16:creationId xmlns="" xmlns:a16="http://schemas.microsoft.com/office/drawing/2014/main" id="{AEAC66D0-ADED-4C2C-61F4-DA371C9797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28431" y="2532538"/>
            <a:ext cx="180000" cy="180000"/>
          </a:xfrm>
          <a:prstGeom prst="rect">
            <a:avLst/>
          </a:prstGeom>
        </p:spPr>
      </p:pic>
      <p:pic>
        <p:nvPicPr>
          <p:cNvPr id="231" name="Рисунок 230" descr="Поезд со сплошной заливкой">
            <a:extLst>
              <a:ext uri="{FF2B5EF4-FFF2-40B4-BE49-F238E27FC236}">
                <a16:creationId xmlns="" xmlns:a16="http://schemas.microsoft.com/office/drawing/2014/main" id="{A2CFD3F2-26AB-9E8D-2227-AFB755127E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89556" y="2532537"/>
            <a:ext cx="180000" cy="180000"/>
          </a:xfrm>
          <a:prstGeom prst="rect">
            <a:avLst/>
          </a:prstGeom>
        </p:spPr>
      </p:pic>
      <p:sp>
        <p:nvSpPr>
          <p:cNvPr id="232" name="Полилиния 231">
            <a:extLst>
              <a:ext uri="{FF2B5EF4-FFF2-40B4-BE49-F238E27FC236}">
                <a16:creationId xmlns="" xmlns:a16="http://schemas.microsoft.com/office/drawing/2014/main" id="{19BD3380-462B-9C87-89A8-ED0F0C367ABF}"/>
              </a:ext>
            </a:extLst>
          </p:cNvPr>
          <p:cNvSpPr/>
          <p:nvPr/>
        </p:nvSpPr>
        <p:spPr>
          <a:xfrm>
            <a:off x="5787858" y="2759432"/>
            <a:ext cx="2971985" cy="1909960"/>
          </a:xfrm>
          <a:custGeom>
            <a:avLst/>
            <a:gdLst>
              <a:gd name="connsiteX0" fmla="*/ 1390537 w 2878466"/>
              <a:gd name="connsiteY0" fmla="*/ 0 h 1909960"/>
              <a:gd name="connsiteX1" fmla="*/ 1471697 w 2878466"/>
              <a:gd name="connsiteY1" fmla="*/ 102802 h 1909960"/>
              <a:gd name="connsiteX2" fmla="*/ 1455465 w 2878466"/>
              <a:gd name="connsiteY2" fmla="*/ 194783 h 1909960"/>
              <a:gd name="connsiteX3" fmla="*/ 1617784 w 2878466"/>
              <a:gd name="connsiteY3" fmla="*/ 286764 h 1909960"/>
              <a:gd name="connsiteX4" fmla="*/ 1704355 w 2878466"/>
              <a:gd name="connsiteY4" fmla="*/ 394977 h 1909960"/>
              <a:gd name="connsiteX5" fmla="*/ 1801746 w 2878466"/>
              <a:gd name="connsiteY5" fmla="*/ 789955 h 1909960"/>
              <a:gd name="connsiteX6" fmla="*/ 1980298 w 2878466"/>
              <a:gd name="connsiteY6" fmla="*/ 833240 h 1909960"/>
              <a:gd name="connsiteX7" fmla="*/ 2126385 w 2878466"/>
              <a:gd name="connsiteY7" fmla="*/ 995560 h 1909960"/>
              <a:gd name="connsiteX8" fmla="*/ 2304937 w 2878466"/>
              <a:gd name="connsiteY8" fmla="*/ 1022613 h 1909960"/>
              <a:gd name="connsiteX9" fmla="*/ 2445614 w 2878466"/>
              <a:gd name="connsiteY9" fmla="*/ 1163290 h 1909960"/>
              <a:gd name="connsiteX10" fmla="*/ 2613344 w 2878466"/>
              <a:gd name="connsiteY10" fmla="*/ 1179522 h 1909960"/>
              <a:gd name="connsiteX11" fmla="*/ 2662040 w 2878466"/>
              <a:gd name="connsiteY11" fmla="*/ 1152469 h 1909960"/>
              <a:gd name="connsiteX12" fmla="*/ 2878466 w 2878466"/>
              <a:gd name="connsiteY12" fmla="*/ 1374305 h 1909960"/>
              <a:gd name="connsiteX13" fmla="*/ 2764842 w 2878466"/>
              <a:gd name="connsiteY13" fmla="*/ 1650248 h 1909960"/>
              <a:gd name="connsiteX14" fmla="*/ 2640397 w 2878466"/>
              <a:gd name="connsiteY14" fmla="*/ 1747640 h 1909960"/>
              <a:gd name="connsiteX15" fmla="*/ 2375275 w 2878466"/>
              <a:gd name="connsiteY15" fmla="*/ 1650248 h 1909960"/>
              <a:gd name="connsiteX16" fmla="*/ 1650248 w 2878466"/>
              <a:gd name="connsiteY16" fmla="*/ 1753051 h 1909960"/>
              <a:gd name="connsiteX17" fmla="*/ 1249860 w 2878466"/>
              <a:gd name="connsiteY17" fmla="*/ 1850443 h 1909960"/>
              <a:gd name="connsiteX18" fmla="*/ 946863 w 2878466"/>
              <a:gd name="connsiteY18" fmla="*/ 1828800 h 1909960"/>
              <a:gd name="connsiteX19" fmla="*/ 660099 w 2878466"/>
              <a:gd name="connsiteY19" fmla="*/ 1909960 h 1909960"/>
              <a:gd name="connsiteX20" fmla="*/ 378745 w 2878466"/>
              <a:gd name="connsiteY20" fmla="*/ 1823389 h 1909960"/>
              <a:gd name="connsiteX21" fmla="*/ 0 w 2878466"/>
              <a:gd name="connsiteY21" fmla="*/ 1617785 h 1909960"/>
              <a:gd name="connsiteX22" fmla="*/ 0 w 2878466"/>
              <a:gd name="connsiteY22" fmla="*/ 1617785 h 1909960"/>
              <a:gd name="connsiteX0" fmla="*/ 1484056 w 2971985"/>
              <a:gd name="connsiteY0" fmla="*/ 0 h 1909960"/>
              <a:gd name="connsiteX1" fmla="*/ 1565216 w 2971985"/>
              <a:gd name="connsiteY1" fmla="*/ 102802 h 1909960"/>
              <a:gd name="connsiteX2" fmla="*/ 1548984 w 2971985"/>
              <a:gd name="connsiteY2" fmla="*/ 194783 h 1909960"/>
              <a:gd name="connsiteX3" fmla="*/ 1711303 w 2971985"/>
              <a:gd name="connsiteY3" fmla="*/ 286764 h 1909960"/>
              <a:gd name="connsiteX4" fmla="*/ 1797874 w 2971985"/>
              <a:gd name="connsiteY4" fmla="*/ 394977 h 1909960"/>
              <a:gd name="connsiteX5" fmla="*/ 1895265 w 2971985"/>
              <a:gd name="connsiteY5" fmla="*/ 789955 h 1909960"/>
              <a:gd name="connsiteX6" fmla="*/ 2073817 w 2971985"/>
              <a:gd name="connsiteY6" fmla="*/ 833240 h 1909960"/>
              <a:gd name="connsiteX7" fmla="*/ 2219904 w 2971985"/>
              <a:gd name="connsiteY7" fmla="*/ 995560 h 1909960"/>
              <a:gd name="connsiteX8" fmla="*/ 2398456 w 2971985"/>
              <a:gd name="connsiteY8" fmla="*/ 1022613 h 1909960"/>
              <a:gd name="connsiteX9" fmla="*/ 2539133 w 2971985"/>
              <a:gd name="connsiteY9" fmla="*/ 1163290 h 1909960"/>
              <a:gd name="connsiteX10" fmla="*/ 2706863 w 2971985"/>
              <a:gd name="connsiteY10" fmla="*/ 1179522 h 1909960"/>
              <a:gd name="connsiteX11" fmla="*/ 2755559 w 2971985"/>
              <a:gd name="connsiteY11" fmla="*/ 1152469 h 1909960"/>
              <a:gd name="connsiteX12" fmla="*/ 2971985 w 2971985"/>
              <a:gd name="connsiteY12" fmla="*/ 1374305 h 1909960"/>
              <a:gd name="connsiteX13" fmla="*/ 2858361 w 2971985"/>
              <a:gd name="connsiteY13" fmla="*/ 1650248 h 1909960"/>
              <a:gd name="connsiteX14" fmla="*/ 2733916 w 2971985"/>
              <a:gd name="connsiteY14" fmla="*/ 1747640 h 1909960"/>
              <a:gd name="connsiteX15" fmla="*/ 2468794 w 2971985"/>
              <a:gd name="connsiteY15" fmla="*/ 1650248 h 1909960"/>
              <a:gd name="connsiteX16" fmla="*/ 1743767 w 2971985"/>
              <a:gd name="connsiteY16" fmla="*/ 1753051 h 1909960"/>
              <a:gd name="connsiteX17" fmla="*/ 1343379 w 2971985"/>
              <a:gd name="connsiteY17" fmla="*/ 1850443 h 1909960"/>
              <a:gd name="connsiteX18" fmla="*/ 1040382 w 2971985"/>
              <a:gd name="connsiteY18" fmla="*/ 1828800 h 1909960"/>
              <a:gd name="connsiteX19" fmla="*/ 753618 w 2971985"/>
              <a:gd name="connsiteY19" fmla="*/ 1909960 h 1909960"/>
              <a:gd name="connsiteX20" fmla="*/ 472264 w 2971985"/>
              <a:gd name="connsiteY20" fmla="*/ 1823389 h 1909960"/>
              <a:gd name="connsiteX21" fmla="*/ 93519 w 2971985"/>
              <a:gd name="connsiteY21" fmla="*/ 1617785 h 1909960"/>
              <a:gd name="connsiteX22" fmla="*/ 0 w 2971985"/>
              <a:gd name="connsiteY22" fmla="*/ 1560635 h 190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71985" h="1909960">
                <a:moveTo>
                  <a:pt x="1484056" y="0"/>
                </a:moveTo>
                <a:lnTo>
                  <a:pt x="1565216" y="102802"/>
                </a:lnTo>
                <a:lnTo>
                  <a:pt x="1548984" y="194783"/>
                </a:lnTo>
                <a:lnTo>
                  <a:pt x="1711303" y="286764"/>
                </a:lnTo>
                <a:lnTo>
                  <a:pt x="1797874" y="394977"/>
                </a:lnTo>
                <a:lnTo>
                  <a:pt x="1895265" y="789955"/>
                </a:lnTo>
                <a:lnTo>
                  <a:pt x="2073817" y="833240"/>
                </a:lnTo>
                <a:lnTo>
                  <a:pt x="2219904" y="995560"/>
                </a:lnTo>
                <a:lnTo>
                  <a:pt x="2398456" y="1022613"/>
                </a:lnTo>
                <a:lnTo>
                  <a:pt x="2539133" y="1163290"/>
                </a:lnTo>
                <a:lnTo>
                  <a:pt x="2706863" y="1179522"/>
                </a:lnTo>
                <a:lnTo>
                  <a:pt x="2755559" y="1152469"/>
                </a:lnTo>
                <a:lnTo>
                  <a:pt x="2971985" y="1374305"/>
                </a:lnTo>
                <a:lnTo>
                  <a:pt x="2858361" y="1650248"/>
                </a:lnTo>
                <a:lnTo>
                  <a:pt x="2733916" y="1747640"/>
                </a:lnTo>
                <a:lnTo>
                  <a:pt x="2468794" y="1650248"/>
                </a:lnTo>
                <a:lnTo>
                  <a:pt x="1743767" y="1753051"/>
                </a:lnTo>
                <a:lnTo>
                  <a:pt x="1343379" y="1850443"/>
                </a:lnTo>
                <a:lnTo>
                  <a:pt x="1040382" y="1828800"/>
                </a:lnTo>
                <a:lnTo>
                  <a:pt x="753618" y="1909960"/>
                </a:lnTo>
                <a:lnTo>
                  <a:pt x="472264" y="1823389"/>
                </a:lnTo>
                <a:lnTo>
                  <a:pt x="93519" y="1617785"/>
                </a:lnTo>
                <a:lnTo>
                  <a:pt x="0" y="1560635"/>
                </a:lnTo>
              </a:path>
            </a:pathLst>
          </a:custGeom>
          <a:noFill/>
          <a:ln>
            <a:solidFill>
              <a:srgbClr val="4756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9" name="Овал 88">
            <a:extLst>
              <a:ext uri="{FF2B5EF4-FFF2-40B4-BE49-F238E27FC236}">
                <a16:creationId xmlns="" xmlns:a16="http://schemas.microsoft.com/office/drawing/2014/main" id="{13930D6D-FD3E-F3D4-E91A-9284D223BA3B}"/>
              </a:ext>
            </a:extLst>
          </p:cNvPr>
          <p:cNvSpPr/>
          <p:nvPr/>
        </p:nvSpPr>
        <p:spPr>
          <a:xfrm>
            <a:off x="7794468" y="3524500"/>
            <a:ext cx="125709" cy="125709"/>
          </a:xfrm>
          <a:prstGeom prst="ellipse">
            <a:avLst/>
          </a:prstGeom>
          <a:solidFill>
            <a:schemeClr val="bg1"/>
          </a:solidFill>
          <a:ln w="25400"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="" xmlns:a16="http://schemas.microsoft.com/office/drawing/2014/main" id="{72FE5585-2976-B57D-F73E-D49F5952A77B}"/>
              </a:ext>
            </a:extLst>
          </p:cNvPr>
          <p:cNvSpPr/>
          <p:nvPr/>
        </p:nvSpPr>
        <p:spPr>
          <a:xfrm>
            <a:off x="8476084" y="3921754"/>
            <a:ext cx="1276015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</a:t>
            </a:r>
          </a:p>
        </p:txBody>
      </p:sp>
      <p:pic>
        <p:nvPicPr>
          <p:cNvPr id="104" name="Рисунок 103" descr="Маркер со сплошной заливкой">
            <a:extLst>
              <a:ext uri="{FF2B5EF4-FFF2-40B4-BE49-F238E27FC236}">
                <a16:creationId xmlns="" xmlns:a16="http://schemas.microsoft.com/office/drawing/2014/main" id="{AEB2BC66-8B47-1772-194B-9AFC1A3AF3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35520" y="3968676"/>
            <a:ext cx="180000" cy="180000"/>
          </a:xfrm>
          <a:prstGeom prst="rect">
            <a:avLst/>
          </a:prstGeom>
        </p:spPr>
      </p:pic>
      <p:sp>
        <p:nvSpPr>
          <p:cNvPr id="83" name="Скругленный прямоугольник 82">
            <a:extLst>
              <a:ext uri="{FF2B5EF4-FFF2-40B4-BE49-F238E27FC236}">
                <a16:creationId xmlns="" xmlns:a16="http://schemas.microsoft.com/office/drawing/2014/main" id="{50403483-55E7-7CD7-1A34-AF319242838E}"/>
              </a:ext>
            </a:extLst>
          </p:cNvPr>
          <p:cNvSpPr/>
          <p:nvPr/>
        </p:nvSpPr>
        <p:spPr>
          <a:xfrm>
            <a:off x="7269644" y="3167438"/>
            <a:ext cx="83444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Балахна</a:t>
            </a: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329080" y="3214360"/>
            <a:ext cx="180000" cy="180000"/>
          </a:xfrm>
          <a:prstGeom prst="rect">
            <a:avLst/>
          </a:prstGeom>
        </p:spPr>
      </p:pic>
      <p:sp>
        <p:nvSpPr>
          <p:cNvPr id="233" name="Полилиния 232">
            <a:extLst>
              <a:ext uri="{FF2B5EF4-FFF2-40B4-BE49-F238E27FC236}">
                <a16:creationId xmlns="" xmlns:a16="http://schemas.microsoft.com/office/drawing/2014/main" id="{ADBAC8CB-496B-C58F-1A62-89E8DB6BE405}"/>
              </a:ext>
            </a:extLst>
          </p:cNvPr>
          <p:cNvSpPr/>
          <p:nvPr/>
        </p:nvSpPr>
        <p:spPr>
          <a:xfrm>
            <a:off x="8323118" y="3932959"/>
            <a:ext cx="431223" cy="306532"/>
          </a:xfrm>
          <a:custGeom>
            <a:avLst/>
            <a:gdLst>
              <a:gd name="connsiteX0" fmla="*/ 0 w 431223"/>
              <a:gd name="connsiteY0" fmla="*/ 0 h 306532"/>
              <a:gd name="connsiteX1" fmla="*/ 72737 w 431223"/>
              <a:gd name="connsiteY1" fmla="*/ 218209 h 306532"/>
              <a:gd name="connsiteX2" fmla="*/ 249382 w 431223"/>
              <a:gd name="connsiteY2" fmla="*/ 306532 h 306532"/>
              <a:gd name="connsiteX3" fmla="*/ 431223 w 431223"/>
              <a:gd name="connsiteY3" fmla="*/ 249382 h 306532"/>
              <a:gd name="connsiteX4" fmla="*/ 431223 w 431223"/>
              <a:gd name="connsiteY4" fmla="*/ 249382 h 30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223" h="306532">
                <a:moveTo>
                  <a:pt x="0" y="0"/>
                </a:moveTo>
                <a:lnTo>
                  <a:pt x="72737" y="218209"/>
                </a:lnTo>
                <a:lnTo>
                  <a:pt x="249382" y="306532"/>
                </a:lnTo>
                <a:lnTo>
                  <a:pt x="431223" y="249382"/>
                </a:lnTo>
                <a:lnTo>
                  <a:pt x="431223" y="249382"/>
                </a:lnTo>
              </a:path>
            </a:pathLst>
          </a:custGeom>
          <a:noFill/>
          <a:ln>
            <a:solidFill>
              <a:srgbClr val="4756A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4" name="TextBox 233">
            <a:extLst>
              <a:ext uri="{FF2B5EF4-FFF2-40B4-BE49-F238E27FC236}">
                <a16:creationId xmlns="" xmlns:a16="http://schemas.microsoft.com/office/drawing/2014/main" id="{2D48715E-5B06-8F9B-C0D5-EF438749EC8F}"/>
              </a:ext>
            </a:extLst>
          </p:cNvPr>
          <p:cNvSpPr txBox="1"/>
          <p:nvPr/>
        </p:nvSpPr>
        <p:spPr>
          <a:xfrm>
            <a:off x="5984833" y="2817655"/>
            <a:ext cx="9783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км.</a:t>
            </a:r>
          </a:p>
          <a:p>
            <a:r>
              <a:rPr lang="ru-RU" sz="700" b="1" spc="-30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мин.</a:t>
            </a:r>
          </a:p>
        </p:txBody>
      </p:sp>
      <p:pic>
        <p:nvPicPr>
          <p:cNvPr id="235" name="Рисунок 234" descr="Конвертируемый со сплошной заливкой">
            <a:extLst>
              <a:ext uri="{FF2B5EF4-FFF2-40B4-BE49-F238E27FC236}">
                <a16:creationId xmlns="" xmlns:a16="http://schemas.microsoft.com/office/drawing/2014/main" id="{0635AF20-4AD4-3D21-1F24-EB3E6A77012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83358" y="2645812"/>
            <a:ext cx="180000" cy="180000"/>
          </a:xfrm>
          <a:prstGeom prst="rect">
            <a:avLst/>
          </a:prstGeom>
        </p:spPr>
      </p:pic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838929AE-7327-91BE-4508-E50940ED7B79}"/>
              </a:ext>
            </a:extLst>
          </p:cNvPr>
          <p:cNvSpPr txBox="1"/>
          <p:nvPr/>
        </p:nvSpPr>
        <p:spPr>
          <a:xfrm>
            <a:off x="7179344" y="4087360"/>
            <a:ext cx="9783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км.</a:t>
            </a:r>
          </a:p>
          <a:p>
            <a:r>
              <a:rPr lang="ru-RU" sz="700" b="1" spc="-30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ч. 6 мин.</a:t>
            </a:r>
          </a:p>
        </p:txBody>
      </p:sp>
      <p:pic>
        <p:nvPicPr>
          <p:cNvPr id="237" name="Рисунок 236" descr="Конвертируемый со сплошной заливкой">
            <a:extLst>
              <a:ext uri="{FF2B5EF4-FFF2-40B4-BE49-F238E27FC236}">
                <a16:creationId xmlns="" xmlns:a16="http://schemas.microsoft.com/office/drawing/2014/main" id="{DA90A6E0-4D30-2B48-50C5-C8DC720D49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77869" y="3926668"/>
            <a:ext cx="180000" cy="180000"/>
          </a:xfrm>
          <a:prstGeom prst="rect">
            <a:avLst/>
          </a:prstGeom>
        </p:spPr>
      </p:pic>
      <p:sp>
        <p:nvSpPr>
          <p:cNvPr id="4" name="TextBox 3">
            <a:hlinkClick r:id="" action="ppaction://noaction"/>
            <a:extLst>
              <a:ext uri="{FF2B5EF4-FFF2-40B4-BE49-F238E27FC236}">
                <a16:creationId xmlns="" xmlns:a16="http://schemas.microsoft.com/office/drawing/2014/main" id="{7CF884C3-7A5B-DFB9-E819-115906DD1936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ШЕНКУРСКОГО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2400" b="1"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ХАРАКТЕРИСТИКА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Пользователь со сплошной заливкой">
            <a:extLst>
              <a:ext uri="{FF2B5EF4-FFF2-40B4-BE49-F238E27FC236}">
                <a16:creationId xmlns=""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34730" y="2600100"/>
            <a:ext cx="360000" cy="360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5796951" y="1388853"/>
            <a:ext cx="3976777" cy="491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12813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="" xmlns:a16="http://schemas.microsoft.com/office/drawing/2014/main" id="{F619E7A8-AF23-B5E5-7150-0B8CA1052B14}"/>
              </a:ext>
            </a:extLst>
          </p:cNvPr>
          <p:cNvSpPr txBox="1"/>
          <p:nvPr/>
        </p:nvSpPr>
        <p:spPr>
          <a:xfrm>
            <a:off x="627016" y="6354106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hlinkClick r:id="" action="ppaction://noaction"/>
            <a:extLst>
              <a:ext uri="{FF2B5EF4-FFF2-40B4-BE49-F238E27FC236}">
                <a16:creationId xmlns="" xmlns:a16="http://schemas.microsoft.com/office/drawing/2014/main" id="{9718F2DE-BC8A-C832-1B40-9991CFFF11B0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ШЕНКУРСКОГО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</a:p>
        </p:txBody>
      </p:sp>
      <p:graphicFrame>
        <p:nvGraphicFramePr>
          <p:cNvPr id="57" name="Таблица 56"/>
          <p:cNvGraphicFramePr>
            <a:graphicFrameLocks noGrp="1"/>
          </p:cNvGraphicFramePr>
          <p:nvPr/>
        </p:nvGraphicFramePr>
        <p:xfrm>
          <a:off x="802254" y="992038"/>
          <a:ext cx="8367624" cy="4850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1906"/>
                <a:gridCol w="2091906"/>
                <a:gridCol w="2091906"/>
                <a:gridCol w="2091906"/>
              </a:tblGrid>
              <a:tr h="3626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2022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2023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</a:t>
                      </a:r>
                      <a:r>
                        <a:rPr lang="ru-RU" baseline="0" dirty="0" smtClean="0"/>
                        <a:t> год</a:t>
                      </a:r>
                      <a:endParaRPr lang="ru-RU" dirty="0"/>
                    </a:p>
                  </a:txBody>
                  <a:tcPr/>
                </a:tc>
              </a:tr>
              <a:tr h="623803"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инвестиций </a:t>
                      </a:r>
                    </a:p>
                    <a:p>
                      <a:pPr algn="ctr"/>
                      <a:r>
                        <a:rPr lang="ru-RU" sz="900" b="1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основной капитал, </a:t>
                      </a:r>
                      <a:r>
                        <a:rPr lang="ru-RU" sz="90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  <a:endParaRPr lang="x-none" sz="900" smtClean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94,2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94,2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90,2</a:t>
                      </a:r>
                      <a:endParaRPr lang="ru-RU" sz="900" dirty="0"/>
                    </a:p>
                  </a:txBody>
                  <a:tcPr/>
                </a:tc>
              </a:tr>
              <a:tr h="862686">
                <a:tc>
                  <a:txBody>
                    <a:bodyPr/>
                    <a:lstStyle/>
                    <a:p>
                      <a:pPr algn="ctr"/>
                      <a:r>
                        <a:rPr lang="ru-RU" sz="900" b="1" spc="-2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Оборот розничной торговли, </a:t>
                      </a:r>
                    </a:p>
                    <a:p>
                      <a:pPr algn="ctr"/>
                      <a:r>
                        <a:rPr lang="ru-RU" sz="900" spc="-2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  <a:endParaRPr lang="x-none" sz="900" smtClean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521,7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521,7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744,36</a:t>
                      </a:r>
                      <a:endParaRPr lang="ru-RU" sz="900" dirty="0"/>
                    </a:p>
                  </a:txBody>
                  <a:tcPr/>
                </a:tc>
              </a:tr>
              <a:tr h="920088">
                <a:tc>
                  <a:txBody>
                    <a:bodyPr/>
                    <a:lstStyle/>
                    <a:p>
                      <a:pPr algn="ctr"/>
                      <a:r>
                        <a:rPr lang="ru-RU" sz="900" b="1" spc="-2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Среднемесячная заработная плата одного работника,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  <a:endParaRPr lang="x-none" sz="900" smtClean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46925,1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46925,1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60597,</a:t>
                      </a:r>
                      <a:endParaRPr lang="ru-RU" sz="900" dirty="0"/>
                    </a:p>
                  </a:txBody>
                  <a:tcPr/>
                </a:tc>
              </a:tr>
              <a:tr h="1092611">
                <a:tc>
                  <a:txBody>
                    <a:bodyPr/>
                    <a:lstStyle/>
                    <a:p>
                      <a:pPr algn="ctr"/>
                      <a:r>
                        <a:rPr lang="ru-RU" sz="900" b="1" spc="-2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Фонд начисленной  заработной платы работников организаций (без субъектов малого предпринимательства),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  <a:endParaRPr lang="x-none" sz="900" smtClean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899,1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899,1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1127,8</a:t>
                      </a:r>
                      <a:endParaRPr lang="ru-RU" sz="900" dirty="0"/>
                    </a:p>
                  </a:txBody>
                  <a:tcPr/>
                </a:tc>
              </a:tr>
              <a:tr h="9853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Среднесписочная численность работников организаций (без субъектов малого предпринимательства),</a:t>
                      </a:r>
                      <a:r>
                        <a:rPr lang="ru-RU" sz="900" dirty="0" smtClean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чел.</a:t>
                      </a:r>
                      <a:endParaRPr lang="x-none" sz="900" smtClean="0">
                        <a:solidFill>
                          <a:srgbClr val="4756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1597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1597</a:t>
                      </a:r>
                      <a:endParaRPr lang="ru-RU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1551</a:t>
                      </a:r>
                      <a:endParaRPr lang="ru-RU" sz="9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4016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=""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="" xmlns:a16="http://schemas.microsoft.com/office/drawing/2014/main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14920" y="5288284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=""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1993" y="5303378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БАЗА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МИНЕРАЛЬНО-СЫРЬЕВЫЕ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РЕСУРСЫ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умеренно-континентальный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68" y="2691162"/>
            <a:ext cx="3682865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+17,10 С средняя температура в июле</a:t>
            </a:r>
          </a:p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(самый теплый месяц) </a:t>
            </a:r>
          </a:p>
          <a:p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-13,0 С средняя температура в январе </a:t>
            </a:r>
          </a:p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(самый холодный месяц) </a:t>
            </a:r>
            <a:b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 smtClean="0"/>
              <a:t/>
            </a:r>
            <a:br>
              <a:rPr lang="ru-RU" sz="1100" dirty="0" smtClean="0"/>
            </a:b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=""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C30F9616-4CA9-8FB9-426A-440D5B09B098}"/>
              </a:ext>
            </a:extLst>
          </p:cNvPr>
          <p:cNvSpPr txBox="1"/>
          <p:nvPr/>
        </p:nvSpPr>
        <p:spPr>
          <a:xfrm>
            <a:off x="1248937" y="5046454"/>
            <a:ext cx="330076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 Шенкурского лесничества входят 12 участковых лесничеств, общей площадью 1142,4 тыс.га., 1690 кварталов. </a:t>
            </a:r>
          </a:p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Расчетный объем изъятия древесины 1 117,3 тыс.куб.м. в год </a:t>
            </a:r>
            <a:r>
              <a:rPr lang="ru-RU" sz="1100" dirty="0" smtClean="0"/>
              <a:t/>
            </a:r>
            <a:br>
              <a:rPr lang="ru-RU" sz="1100" dirty="0" smtClean="0"/>
            </a:b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1 129,8 тыс. га 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242771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</a:t>
            </a:r>
            <a:r>
              <a:rPr lang="ru-RU" sz="9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назначения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106,6 тыс.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235337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промышленности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 тыс.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AF200D8A-4754-0B34-A609-EBD815F68BCD}"/>
              </a:ext>
            </a:extLst>
          </p:cNvPr>
          <p:cNvSpPr txBox="1"/>
          <p:nvPr/>
        </p:nvSpPr>
        <p:spPr>
          <a:xfrm>
            <a:off x="5516137" y="2549913"/>
            <a:ext cx="4140819" cy="705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ctr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Песчано-гравийные смеси</a:t>
            </a:r>
            <a:b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Пески строительные</a:t>
            </a:r>
            <a:b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Глина для кирпичного производства </a:t>
            </a:r>
            <a:b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=""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ШЕНКУРСКОГО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6202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=""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710000" y="2063103"/>
            <a:ext cx="1992140" cy="4183318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254" name="TextBox 253">
            <a:extLst>
              <a:ext uri="{FF2B5EF4-FFF2-40B4-BE49-F238E27FC236}">
                <a16:creationId xmlns=""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8492" y="2528250"/>
            <a:ext cx="1713061" cy="2977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 </a:t>
            </a:r>
          </a:p>
          <a:p>
            <a:pPr algn="ctr">
              <a:lnSpc>
                <a:spcPct val="15000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 </a:t>
            </a:r>
          </a:p>
          <a:p>
            <a:pPr algn="ctr">
              <a:lnSpc>
                <a:spcPct val="15000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</a:t>
            </a:r>
          </a:p>
          <a:p>
            <a:pPr algn="ctr">
              <a:lnSpc>
                <a:spcPct val="15000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 </a:t>
            </a:r>
          </a:p>
          <a:p>
            <a:pPr algn="ctr">
              <a:lnSpc>
                <a:spcPct val="15000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тематических экскурсий по музею </a:t>
            </a:r>
          </a:p>
          <a:p>
            <a:pPr algn="ctr">
              <a:lnSpc>
                <a:spcPct val="15000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пешеходных экскурсий по городу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=""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="" xmlns:a16="http://schemas.microsoft.com/office/drawing/2014/main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26896" y="252825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26896" y="2873681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722120" y="2526106"/>
            <a:ext cx="108966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357 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воспитанников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="" xmlns:a16="http://schemas.microsoft.com/office/drawing/2014/main" id="{12926F69-40C7-3974-087F-9781F99C6E13}"/>
              </a:ext>
            </a:extLst>
          </p:cNvPr>
          <p:cNvSpPr txBox="1"/>
          <p:nvPr/>
        </p:nvSpPr>
        <p:spPr>
          <a:xfrm>
            <a:off x="826896" y="551807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B225F85E-9845-220A-B6E0-8F517F2F3582}"/>
              </a:ext>
            </a:extLst>
          </p:cNvPr>
          <p:cNvSpPr txBox="1"/>
          <p:nvPr/>
        </p:nvSpPr>
        <p:spPr>
          <a:xfrm>
            <a:off x="826896" y="5863510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высшего образования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="" xmlns:a16="http://schemas.microsoft.com/office/drawing/2014/main" id="{3240BB4F-916F-9A16-B053-540E8BA0C6C3}"/>
              </a:ext>
            </a:extLst>
          </p:cNvPr>
          <p:cNvSpPr txBox="1"/>
          <p:nvPr/>
        </p:nvSpPr>
        <p:spPr>
          <a:xfrm>
            <a:off x="1828506" y="5515935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690BC0E0-A47B-7C34-B2FA-E073E5D93F69}"/>
              </a:ext>
            </a:extLst>
          </p:cNvPr>
          <p:cNvSpPr txBox="1"/>
          <p:nvPr/>
        </p:nvSpPr>
        <p:spPr>
          <a:xfrm>
            <a:off x="826896" y="47706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="" xmlns:a16="http://schemas.microsoft.com/office/drawing/2014/main" id="{8B3D4C90-9F8B-ADB3-6F43-32DD9FCCC0A1}"/>
              </a:ext>
            </a:extLst>
          </p:cNvPr>
          <p:cNvSpPr txBox="1"/>
          <p:nvPr/>
        </p:nvSpPr>
        <p:spPr>
          <a:xfrm>
            <a:off x="826896" y="5116052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="" xmlns:a16="http://schemas.microsoft.com/office/drawing/2014/main" id="{8289096E-232E-07AD-8087-A4968491C029}"/>
              </a:ext>
            </a:extLst>
          </p:cNvPr>
          <p:cNvSpPr txBox="1"/>
          <p:nvPr/>
        </p:nvSpPr>
        <p:spPr>
          <a:xfrm>
            <a:off x="1828506" y="476847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 </a:t>
            </a: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=""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6896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=""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26896" y="4368595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="" xmlns:a16="http://schemas.microsoft.com/office/drawing/2014/main" id="{FF68BA2A-B11B-A3F3-C41C-C13ACA8D4225}"/>
              </a:ext>
            </a:extLst>
          </p:cNvPr>
          <p:cNvSpPr txBox="1"/>
          <p:nvPr/>
        </p:nvSpPr>
        <p:spPr>
          <a:xfrm>
            <a:off x="1828506" y="402102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1107</a:t>
            </a: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=""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826896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="" xmlns:a16="http://schemas.microsoft.com/office/drawing/2014/main" id="{3D8AC28B-1761-234B-F3DD-AC6E74CECC4C}"/>
              </a:ext>
            </a:extLst>
          </p:cNvPr>
          <p:cNvSpPr txBox="1"/>
          <p:nvPr/>
        </p:nvSpPr>
        <p:spPr>
          <a:xfrm>
            <a:off x="826896" y="3621138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58D00896-22B3-FE36-7949-817B0AFC70FE}"/>
              </a:ext>
            </a:extLst>
          </p:cNvPr>
          <p:cNvSpPr txBox="1"/>
          <p:nvPr/>
        </p:nvSpPr>
        <p:spPr>
          <a:xfrm>
            <a:off x="1828506" y="327356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1301 </a:t>
            </a: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учащийся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=""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3" y="2269714"/>
            <a:ext cx="2196000" cy="404931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="" xmlns:a16="http://schemas.microsoft.com/office/drawing/2014/main" id="{61D43FCF-407D-2AD7-EC25-AC6EB4BF6BF0}"/>
              </a:ext>
            </a:extLst>
          </p:cNvPr>
          <p:cNvSpPr txBox="1"/>
          <p:nvPr/>
        </p:nvSpPr>
        <p:spPr>
          <a:xfrm>
            <a:off x="3057829" y="2349831"/>
            <a:ext cx="1996119" cy="29161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ГБУЗ Архангельской области «Шенкурская ЦРБ им. Н.Н.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Приорова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»: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Поликлиника  в г. Шенкурск;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Стационар: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хирургическое отделение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терапевтическое отделение 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педиатрическое отделение;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1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Ровдинская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врачебная амбулатория в с. Ровдино;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1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Шеговарская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врачебная амбулатория в с. </a:t>
            </a:r>
            <a:r>
              <a:rPr lang="ru-RU" sz="11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Шеговары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=""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087567" y="5441752"/>
            <a:ext cx="192304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пунктов</a:t>
            </a: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=""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61830" y="2210406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x-none" dirty="0"/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=""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=""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=""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476482" y="3275707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TextBox 280">
            <a:extLst>
              <a:ext uri="{FF2B5EF4-FFF2-40B4-BE49-F238E27FC236}">
                <a16:creationId xmlns="" xmlns:a16="http://schemas.microsoft.com/office/drawing/2014/main" id="{520B3D92-6F17-A05B-FBFB-F0B0317F5D40}"/>
              </a:ext>
            </a:extLst>
          </p:cNvPr>
          <p:cNvSpPr txBox="1"/>
          <p:nvPr/>
        </p:nvSpPr>
        <p:spPr>
          <a:xfrm>
            <a:off x="627015" y="6348324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ШЕНКУРСКОГО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441795" y="2256312"/>
            <a:ext cx="1910576" cy="322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спортивных сооружения: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спортзалов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плоскостных сооружений 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футбольных полей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хоккейных корта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площадка для сдачи норм ГТО</a:t>
            </a:r>
          </a:p>
          <a:p>
            <a:pPr algn="ctr">
              <a:lnSpc>
                <a:spcPts val="1220"/>
              </a:lnSpc>
            </a:pP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9306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=""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297366" y="1401546"/>
            <a:ext cx="6385939" cy="5140503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=""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1226635" y="1592258"/>
            <a:ext cx="5055219" cy="1782844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=""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3642521" y="3451082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=""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397405" y="4982518"/>
            <a:ext cx="311023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=""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430969" y="3454654"/>
            <a:ext cx="2966435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=""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444422" y="4978653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44" name="Рисунок 243" descr="Центр обработки вызовов со сплошной заливкой">
            <a:extLst>
              <a:ext uri="{FF2B5EF4-FFF2-40B4-BE49-F238E27FC236}">
                <a16:creationId xmlns="" xmlns:a16="http://schemas.microsoft.com/office/drawing/2014/main" id="{51B19BD5-3927-9DC1-E411-B1C3999E4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28961" y="3496369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ГЛАВН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АЯ</a:t>
            </a:r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 ТУРИСТИЧЕСК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АЯ</a:t>
            </a:r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 ДОСТОПРИМЕЧАТЕЛЬНОСТ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="" xmlns:a16="http://schemas.microsoft.com/office/drawing/2014/main" id="{C4AB92F1-CEB6-26D4-2A1E-FF237173ABDF}"/>
              </a:ext>
            </a:extLst>
          </p:cNvPr>
          <p:cNvSpPr/>
          <p:nvPr/>
        </p:nvSpPr>
        <p:spPr>
          <a:xfrm>
            <a:off x="6884019" y="1399582"/>
            <a:ext cx="2897040" cy="763754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="" xmlns:a16="http://schemas.microsoft.com/office/drawing/2014/main" id="{C7EEC72E-3ED9-E267-43BA-E4A3E81CE2BE}"/>
              </a:ext>
            </a:extLst>
          </p:cNvPr>
          <p:cNvSpPr/>
          <p:nvPr/>
        </p:nvSpPr>
        <p:spPr>
          <a:xfrm>
            <a:off x="6898888" y="2367942"/>
            <a:ext cx="2906751" cy="806438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="" xmlns:a16="http://schemas.microsoft.com/office/drawing/2014/main" id="{57911A3B-BCB5-2A47-5B07-3112694A3637}"/>
              </a:ext>
            </a:extLst>
          </p:cNvPr>
          <p:cNvSpPr/>
          <p:nvPr/>
        </p:nvSpPr>
        <p:spPr>
          <a:xfrm>
            <a:off x="6898888" y="3388338"/>
            <a:ext cx="2904474" cy="107215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D55725BD-9CEF-A6C4-CE2F-1F1ED6085E54}"/>
              </a:ext>
            </a:extLst>
          </p:cNvPr>
          <p:cNvSpPr/>
          <p:nvPr/>
        </p:nvSpPr>
        <p:spPr>
          <a:xfrm>
            <a:off x="6898888" y="4572285"/>
            <a:ext cx="2904474" cy="1293256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88" name="TextBox 187">
            <a:extLst>
              <a:ext uri="{FF2B5EF4-FFF2-40B4-BE49-F238E27FC236}">
                <a16:creationId xmlns=""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4304371" y="1940899"/>
            <a:ext cx="1538868" cy="86177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Шенкурский </a:t>
            </a:r>
          </a:p>
          <a:p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районный краеведческий </a:t>
            </a:r>
          </a:p>
          <a:p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  <a:endParaRPr lang="ru-RU" sz="1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=""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518200" y="5352188"/>
            <a:ext cx="694107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Животные и птицы Шенкурского района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=""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5151863" y="5197200"/>
            <a:ext cx="1258741" cy="107721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Межрегиональный фестиваль текстиля и традиционных ремесел «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Евдокиевские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дни»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=""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481030" y="3737880"/>
            <a:ext cx="849468" cy="92333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Шенкурск – провинциальный город конца 19  века начало 20 века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=""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86759" y="3767077"/>
            <a:ext cx="694107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 и занятия крестьян Шенкурского уезда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="" xmlns:a16="http://schemas.microsoft.com/office/drawing/2014/main" id="{8F3092DA-AABD-96D8-DAB8-50B4A3BEB105}"/>
              </a:ext>
            </a:extLst>
          </p:cNvPr>
          <p:cNvSpPr txBox="1"/>
          <p:nvPr/>
        </p:nvSpPr>
        <p:spPr>
          <a:xfrm>
            <a:off x="7080796" y="151294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7840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="" xmlns:a16="http://schemas.microsoft.com/office/drawing/2014/main" id="{B405BEA9-0290-005C-0FFF-80B4B01D78C5}"/>
              </a:ext>
            </a:extLst>
          </p:cNvPr>
          <p:cNvSpPr txBox="1"/>
          <p:nvPr/>
        </p:nvSpPr>
        <p:spPr>
          <a:xfrm>
            <a:off x="7036191" y="1913264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музей 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="" xmlns:a16="http://schemas.microsoft.com/office/drawing/2014/main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27035" y="1502704"/>
            <a:ext cx="360000" cy="360000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="" xmlns:a16="http://schemas.microsoft.com/office/drawing/2014/main" id="{31BFC30A-9CC5-E6E2-F85C-B6EFC1138044}"/>
              </a:ext>
            </a:extLst>
          </p:cNvPr>
          <p:cNvSpPr txBox="1"/>
          <p:nvPr/>
        </p:nvSpPr>
        <p:spPr>
          <a:xfrm>
            <a:off x="7125400" y="250475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экскурсий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93D18ECF-A386-4937-AA7D-760DB0FD36AC}"/>
              </a:ext>
            </a:extLst>
          </p:cNvPr>
          <p:cNvSpPr txBox="1"/>
          <p:nvPr/>
        </p:nvSpPr>
        <p:spPr>
          <a:xfrm>
            <a:off x="7036191" y="29273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2024г.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="" xmlns:a16="http://schemas.microsoft.com/office/drawing/2014/main" id="{7E0849A3-C1B7-174D-F8FC-4331E6E8CF51}"/>
              </a:ext>
            </a:extLst>
          </p:cNvPr>
          <p:cNvSpPr txBox="1"/>
          <p:nvPr/>
        </p:nvSpPr>
        <p:spPr>
          <a:xfrm>
            <a:off x="7088230" y="351771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="" xmlns:a16="http://schemas.microsoft.com/office/drawing/2014/main" id="{274B9E21-F2CE-7A7D-DD68-76C0B7F2B2A9}"/>
              </a:ext>
            </a:extLst>
          </p:cNvPr>
          <p:cNvSpPr txBox="1"/>
          <p:nvPr/>
        </p:nvSpPr>
        <p:spPr>
          <a:xfrm>
            <a:off x="6999019" y="4022110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обслужено экскурсиями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="" xmlns:a16="http://schemas.microsoft.com/office/drawing/2014/main" id="{666679B6-FEC7-312A-D5D8-9B8E195FC32D}"/>
              </a:ext>
            </a:extLst>
          </p:cNvPr>
          <p:cNvSpPr txBox="1"/>
          <p:nvPr/>
        </p:nvSpPr>
        <p:spPr>
          <a:xfrm>
            <a:off x="8617287" y="3942501"/>
            <a:ext cx="8255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индивидуальных посетителей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4800 человек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="" xmlns:a16="http://schemas.microsoft.com/office/drawing/2014/main" id="{F2AD49D8-CFBB-2002-4B05-BC3FEC616920}"/>
              </a:ext>
            </a:extLst>
          </p:cNvPr>
          <p:cNvSpPr txBox="1"/>
          <p:nvPr/>
        </p:nvSpPr>
        <p:spPr>
          <a:xfrm>
            <a:off x="7415332" y="4681781"/>
            <a:ext cx="160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="" xmlns:a16="http://schemas.microsoft.com/office/drawing/2014/main" id="{1720A437-E917-8D9D-E318-B644F0E3B647}"/>
              </a:ext>
            </a:extLst>
          </p:cNvPr>
          <p:cNvSpPr txBox="1"/>
          <p:nvPr/>
        </p:nvSpPr>
        <p:spPr>
          <a:xfrm>
            <a:off x="7043624" y="4960430"/>
            <a:ext cx="8886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Вологда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Воронеж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Ярославль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="" xmlns:a16="http://schemas.microsoft.com/office/drawing/2014/main" id="{EC006853-1759-BDB6-6911-2586A3F1D762}"/>
              </a:ext>
            </a:extLst>
          </p:cNvPr>
          <p:cNvSpPr txBox="1"/>
          <p:nvPr/>
        </p:nvSpPr>
        <p:spPr>
          <a:xfrm>
            <a:off x="8288837" y="4874323"/>
            <a:ext cx="82559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Мурманск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Карелия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Белгород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Краснодарский край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Челябинск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Рисунок 241" descr="Пользователь со сплошной заливкой">
            <a:extLst>
              <a:ext uri="{FF2B5EF4-FFF2-40B4-BE49-F238E27FC236}">
                <a16:creationId xmlns="" xmlns:a16="http://schemas.microsoft.com/office/drawing/2014/main" id="{8CF82E8F-65AA-3A35-D6F5-B314FC10FB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51263" y="2430030"/>
            <a:ext cx="360000" cy="360000"/>
          </a:xfrm>
          <a:prstGeom prst="rect">
            <a:avLst/>
          </a:prstGeom>
        </p:spPr>
      </p:pic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="" xmlns:a16="http://schemas.microsoft.com/office/drawing/2014/main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04733" y="4648856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ШЕНКУРСКОГО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474" name="AutoShape 2" descr="D:\%D0%B4%D0%BE%D0%BA%D1%83%D0%BC%D0%B5%D0%BD%D1%82%D1%8B\%D0%BC%D1%83%D0%B7%D0%B5%D0%B9\%D1%84%D0%BE%D1%82%D0%BE\DSC069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76" name="AutoShape 4" descr="D:\%D0%B4%D0%BE%D0%BA%D1%83%D0%BC%D0%B5%D0%BD%D1%82%D1%8B\%D0%BC%D1%83%D0%B7%D0%B5%D0%B9\%D1%84%D0%BE%D1%82%D0%BE\DSC069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78" name="AutoShape 6" descr="D:\%D0%B4%D0%BE%D0%BA%D1%83%D0%BC%D0%B5%D0%BD%D1%82%D1%8B\%D0%BC%D1%83%D0%B7%D0%B5%D0%B9\%D1%84%D0%BE%D1%82%D0%BE\DSC069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80" name="AutoShape 8" descr="D:\%D0%B4%D0%BE%D0%BA%D1%83%D0%BC%D0%B5%D0%BD%D1%82%D1%8B\%D0%BC%D1%83%D0%B7%D0%B5%D0%B9\%D1%84%D0%BE%D1%82%D0%BE\DSC069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82" name="AutoShape 10" descr="D:\%D0%B4%D0%BE%D0%BA%D1%83%D0%BC%D0%B5%D0%BD%D1%82%D1%8B\%D0%BC%D1%83%D0%B7%D0%B5%D0%B9\%D1%84%D0%BE%D1%82%D0%BE\DSC069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84" name="AutoShape 12" descr="D:\%D0%B4%D0%BE%D0%BA%D1%83%D0%BC%D0%B5%D0%BD%D1%82%D1%8B\%D0%BC%D1%83%D0%B7%D0%B5%D0%B9\%D1%84%D0%BE%D1%82%D0%BE\DSC069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86" name="AutoShape 14" descr="D:\%D0%B4%D0%BE%D0%BA%D1%83%D0%BC%D0%B5%D0%BD%D1%82%D1%8B\%D0%BC%D1%83%D0%B7%D0%B5%D0%B9\%D1%84%D0%BE%D1%82%D0%BE\DSC0692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489" name="Picture 17" descr="D:\документы\музей\фото\DSC06925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307433" y="1635510"/>
            <a:ext cx="2677270" cy="16901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5490" name="Picture 18" descr="D:\документы\музей\фото\2024\htmlimage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83219" y="3464312"/>
            <a:ext cx="1918010" cy="1442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5491" name="Picture 19" descr="D:\документы\музей\фото\2024\htmlimage7.jpg"/>
          <p:cNvPicPr>
            <a:picLocks noChangeAspect="1" noChangeArrowheads="1"/>
          </p:cNvPicPr>
          <p:nvPr/>
        </p:nvPicPr>
        <p:blipFill>
          <a:blip r:embed="rId19"/>
          <a:srcRect r="14806" b="6498"/>
          <a:stretch>
            <a:fillRect/>
          </a:stretch>
        </p:blipFill>
        <p:spPr bwMode="auto">
          <a:xfrm>
            <a:off x="3679903" y="3481040"/>
            <a:ext cx="1880838" cy="1456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5492" name="Picture 20" descr="D:\документы\музей\фото\2024\htmlimage8.jpg"/>
          <p:cNvPicPr>
            <a:picLocks noChangeAspect="1" noChangeArrowheads="1"/>
          </p:cNvPicPr>
          <p:nvPr/>
        </p:nvPicPr>
        <p:blipFill>
          <a:blip r:embed="rId20"/>
          <a:srcRect r="8852"/>
          <a:stretch>
            <a:fillRect/>
          </a:stretch>
        </p:blipFill>
        <p:spPr bwMode="auto">
          <a:xfrm>
            <a:off x="498088" y="5028157"/>
            <a:ext cx="1932878" cy="1360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5496" name="Picture 24" descr="https://sun9-64.userapi.com/impg/a78_UAgaj-yyLEJotjjZKcTaWQZ4zRfXQPQIPw/btTUNA-kZ4c.jpg?size=608x1080&amp;quality=95&amp;sign=85241cdda26a96bbfa0a0d85659fc264&amp;type=album"/>
          <p:cNvPicPr>
            <a:picLocks noChangeAspect="1" noChangeArrowheads="1"/>
          </p:cNvPicPr>
          <p:nvPr/>
        </p:nvPicPr>
        <p:blipFill>
          <a:blip r:embed="rId21"/>
          <a:srcRect t="20210" b="21657"/>
          <a:stretch>
            <a:fillRect/>
          </a:stretch>
        </p:blipFill>
        <p:spPr bwMode="auto">
          <a:xfrm>
            <a:off x="3480038" y="5005343"/>
            <a:ext cx="1344182" cy="1388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503428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67543" y="2362064"/>
            <a:ext cx="3977403" cy="4020102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ПЕШЕХОДНЫЕ ЭКСКУРСИИ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3E6210EF-3CE9-687B-D58A-316299AB2051}"/>
              </a:ext>
            </a:extLst>
          </p:cNvPr>
          <p:cNvSpPr/>
          <p:nvPr/>
        </p:nvSpPr>
        <p:spPr>
          <a:xfrm>
            <a:off x="627016" y="1401546"/>
            <a:ext cx="3977403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ОРГАНИЗОВАНЫ </a:t>
            </a:r>
            <a:r>
              <a:rPr lang="ru-RU" sz="11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ПЕШЕХОДНЫЕ ЭКСКУРСИИ ПО ГОРОДУ </a:t>
            </a: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11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ЕНКУРСКУ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02E6E61-8778-3D82-B66B-86675CBE24C0}"/>
              </a:ext>
            </a:extLst>
          </p:cNvPr>
          <p:cNvSpPr txBox="1"/>
          <p:nvPr/>
        </p:nvSpPr>
        <p:spPr>
          <a:xfrm>
            <a:off x="1141934" y="2598373"/>
            <a:ext cx="30806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Шенкурск – начала 20 века глазами подростков</a:t>
            </a:r>
            <a:endParaRPr lang="ru-RU" sz="12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852980" y="256407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F099476-09E3-2F37-3B67-A28244658081}"/>
              </a:ext>
            </a:extLst>
          </p:cNvPr>
          <p:cNvSpPr txBox="1"/>
          <p:nvPr/>
        </p:nvSpPr>
        <p:spPr>
          <a:xfrm>
            <a:off x="1171671" y="3038715"/>
            <a:ext cx="29171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Оплот веры (история Свято-Троицкого женского монастыря)</a:t>
            </a:r>
            <a:endParaRPr lang="ru-RU" sz="12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A4F9D21E-69D1-7F1B-E002-38AFEE7A6866}"/>
              </a:ext>
            </a:extLst>
          </p:cNvPr>
          <p:cNvSpPr/>
          <p:nvPr/>
        </p:nvSpPr>
        <p:spPr>
          <a:xfrm>
            <a:off x="852980" y="311384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32F9F45-0791-A0D0-EB8F-4D140334C4EC}"/>
              </a:ext>
            </a:extLst>
          </p:cNvPr>
          <p:cNvSpPr txBox="1"/>
          <p:nvPr/>
        </p:nvSpPr>
        <p:spPr>
          <a:xfrm>
            <a:off x="1171671" y="3640526"/>
            <a:ext cx="258257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города Шенкурска</a:t>
            </a:r>
            <a:endParaRPr lang="ru-RU" sz="12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35D67197-D7DC-D223-02D1-1000B2C57B69}"/>
              </a:ext>
            </a:extLst>
          </p:cNvPr>
          <p:cNvSpPr/>
          <p:nvPr/>
        </p:nvSpPr>
        <p:spPr>
          <a:xfrm>
            <a:off x="852980" y="366361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A5DD8FE-13F5-CB44-668C-25BCEE88B1E4}"/>
              </a:ext>
            </a:extLst>
          </p:cNvPr>
          <p:cNvSpPr txBox="1"/>
          <p:nvPr/>
        </p:nvSpPr>
        <p:spPr>
          <a:xfrm>
            <a:off x="1186540" y="4208709"/>
            <a:ext cx="30286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Памятные места гражданской войны и интервенции на Севере</a:t>
            </a:r>
            <a:endParaRPr lang="ru-RU" sz="12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C1BD3DD5-5456-150A-CE00-B003466622B3}"/>
              </a:ext>
            </a:extLst>
          </p:cNvPr>
          <p:cNvSpPr/>
          <p:nvPr/>
        </p:nvSpPr>
        <p:spPr>
          <a:xfrm>
            <a:off x="852980" y="421338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A70E95D-6538-7CE3-716C-E98AFC270ABC}"/>
              </a:ext>
            </a:extLst>
          </p:cNvPr>
          <p:cNvSpPr txBox="1"/>
          <p:nvPr/>
        </p:nvSpPr>
        <p:spPr>
          <a:xfrm>
            <a:off x="1141934" y="4812394"/>
            <a:ext cx="291711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Прогулка в мире цветов и трав</a:t>
            </a:r>
            <a:endParaRPr lang="ru-RU" sz="12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4C45211F-A378-7AB1-3776-E71E7791729B}"/>
              </a:ext>
            </a:extLst>
          </p:cNvPr>
          <p:cNvSpPr/>
          <p:nvPr/>
        </p:nvSpPr>
        <p:spPr>
          <a:xfrm>
            <a:off x="852980" y="476315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76F28A4-D5F8-C292-AD29-7E78A661AAE6}"/>
              </a:ext>
            </a:extLst>
          </p:cNvPr>
          <p:cNvSpPr txBox="1"/>
          <p:nvPr/>
        </p:nvSpPr>
        <p:spPr>
          <a:xfrm>
            <a:off x="1171671" y="5338991"/>
            <a:ext cx="293941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Шенкурск – город купеческий</a:t>
            </a:r>
            <a:endParaRPr lang="ru-RU" sz="12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C3939A8B-EBAA-2E77-4313-4F1601C113A9}"/>
              </a:ext>
            </a:extLst>
          </p:cNvPr>
          <p:cNvSpPr/>
          <p:nvPr/>
        </p:nvSpPr>
        <p:spPr>
          <a:xfrm>
            <a:off x="852980" y="531292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B5A88DD-4DDA-9814-8EF2-8F8AC4A7C2E7}"/>
              </a:ext>
            </a:extLst>
          </p:cNvPr>
          <p:cNvSpPr txBox="1"/>
          <p:nvPr/>
        </p:nvSpPr>
        <p:spPr>
          <a:xfrm>
            <a:off x="3023588" y="4196851"/>
            <a:ext cx="12696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 descr="Маркер со сплошной заливкой">
            <a:extLst>
              <a:ext uri="{FF2B5EF4-FFF2-40B4-BE49-F238E27FC236}">
                <a16:creationId xmlns="" xmlns:a16="http://schemas.microsoft.com/office/drawing/2014/main" id="{57D7220F-E7AF-3A4A-1541-892FA17F5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5724" y="3394782"/>
            <a:ext cx="180000" cy="1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A5F051-E20D-AD88-EE11-D3FFBACF9B5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ШЕНКУРСКОГО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94189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27902</TotalTime>
  <Words>1595</Words>
  <Application>Microsoft Office PowerPoint</Application>
  <PresentationFormat>Лист A4 (210x297 мм)</PresentationFormat>
  <Paragraphs>439</Paragraphs>
  <Slides>17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AKorovinskaya</cp:lastModifiedBy>
  <cp:revision>412</cp:revision>
  <dcterms:created xsi:type="dcterms:W3CDTF">2023-11-22T14:19:10Z</dcterms:created>
  <dcterms:modified xsi:type="dcterms:W3CDTF">2025-10-22T06:41:05Z</dcterms:modified>
</cp:coreProperties>
</file>